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435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351" r:id="rId10"/>
    <p:sldId id="448" r:id="rId11"/>
    <p:sldId id="449" r:id="rId12"/>
    <p:sldId id="451" r:id="rId13"/>
    <p:sldId id="453" r:id="rId14"/>
    <p:sldId id="454" r:id="rId15"/>
    <p:sldId id="353" r:id="rId16"/>
    <p:sldId id="452" r:id="rId17"/>
    <p:sldId id="438" r:id="rId18"/>
    <p:sldId id="436" r:id="rId19"/>
    <p:sldId id="440" r:id="rId20"/>
    <p:sldId id="352" r:id="rId21"/>
    <p:sldId id="458" r:id="rId22"/>
    <p:sldId id="455" r:id="rId23"/>
    <p:sldId id="456" r:id="rId24"/>
    <p:sldId id="457" r:id="rId25"/>
    <p:sldId id="464" r:id="rId26"/>
    <p:sldId id="354" r:id="rId27"/>
    <p:sldId id="459" r:id="rId28"/>
    <p:sldId id="460" r:id="rId29"/>
    <p:sldId id="357" r:id="rId30"/>
    <p:sldId id="461" r:id="rId31"/>
    <p:sldId id="462" r:id="rId32"/>
    <p:sldId id="332" r:id="rId33"/>
    <p:sldId id="46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6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7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7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2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3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3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4834880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Артерії таза та нижньої кінцівки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3"/>
            <a:ext cx="38164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Вісцеральні гілки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3455" y="2276872"/>
            <a:ext cx="3635896" cy="341632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u="sng" dirty="0" smtClean="0"/>
              <a:t>До </a:t>
            </a:r>
            <a:r>
              <a:rPr lang="uk-UA" u="sng" dirty="0"/>
              <a:t>вісцеральних (</a:t>
            </a:r>
            <a:r>
              <a:rPr lang="uk-UA" u="sng" dirty="0" err="1"/>
              <a:t>нутрощових</a:t>
            </a:r>
            <a:r>
              <a:rPr lang="uk-UA" u="sng" dirty="0"/>
              <a:t>) гілок внутрішньої клубової артерії </a:t>
            </a:r>
            <a:r>
              <a:rPr lang="uk-UA" u="sng" dirty="0" smtClean="0"/>
              <a:t>відносяться: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пупкова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маткова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нижня </a:t>
            </a:r>
            <a:r>
              <a:rPr lang="uk-UA" dirty="0" err="1" smtClean="0"/>
              <a:t>сечоміхурова</a:t>
            </a:r>
            <a:r>
              <a:rPr lang="uk-UA" dirty="0" smtClean="0"/>
              <a:t>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середня прямокишкова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внутрішня </a:t>
            </a:r>
            <a:r>
              <a:rPr lang="uk-UA" dirty="0"/>
              <a:t>статева артерія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що </a:t>
            </a:r>
            <a:r>
              <a:rPr lang="uk-UA" dirty="0" err="1"/>
              <a:t>кровозабезпечують</a:t>
            </a:r>
            <a:r>
              <a:rPr lang="uk-UA" dirty="0"/>
              <a:t> органи, розташовані в порожнині малого тазу, а також м'язи і фасції промежини.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ºÑÐ¾Ð²Ð¾ÑÐ½Ð°Ð±Ð¶ÐµÐ½Ð¸Ðµ ÑÐ¸ÑÐ½Ð¸ÐºÐ¾Ð²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8965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909"/>
            <a:ext cx="8229600" cy="1143000"/>
          </a:xfrm>
        </p:spPr>
        <p:txBody>
          <a:bodyPr/>
          <a:lstStyle/>
          <a:p>
            <a:r>
              <a:rPr lang="uk-UA" b="1" i="1" dirty="0" smtClean="0"/>
              <a:t>Пупкова артерія (a. </a:t>
            </a:r>
            <a:r>
              <a:rPr lang="uk-UA" b="1" i="1" dirty="0" err="1" smtClean="0"/>
              <a:t>umbilicalis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2614" y="939368"/>
            <a:ext cx="4051386" cy="590931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Пупкова артерія </a:t>
            </a:r>
            <a:r>
              <a:rPr lang="uk-UA" dirty="0" smtClean="0"/>
              <a:t>відходить </a:t>
            </a:r>
            <a:r>
              <a:rPr lang="uk-UA" dirty="0"/>
              <a:t>на початку переднього стовбура внутрішньої клубової артерії, прямує вперед і вгору, де лягає на внутрішню поверхню передньої черевної стінки і під очеревиною піднімається до пупка.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плода ця артерія функціонує на всьому своєму протязі. Після народження більша частина пупкової артерії заростає і перетворюється в пупкову зв'язку. </a:t>
            </a:r>
            <a:r>
              <a:rPr lang="uk-UA" dirty="0" smtClean="0"/>
              <a:t>Початкова </a:t>
            </a:r>
            <a:r>
              <a:rPr lang="uk-UA" dirty="0"/>
              <a:t>частина пупкової артерії продовжує функціонувати, від неї відходять </a:t>
            </a:r>
            <a:r>
              <a:rPr lang="uk-UA" b="1" i="1" dirty="0" smtClean="0"/>
              <a:t>артерія </a:t>
            </a:r>
            <a:r>
              <a:rPr lang="uk-UA" b="1" i="1" dirty="0" err="1"/>
              <a:t>сім'явивідної</a:t>
            </a:r>
            <a:r>
              <a:rPr lang="uk-UA" b="1" i="1" dirty="0"/>
              <a:t> протоки (a. </a:t>
            </a:r>
            <a:r>
              <a:rPr lang="uk-UA" b="1" i="1" dirty="0" err="1"/>
              <a:t>ductus</a:t>
            </a:r>
            <a:r>
              <a:rPr lang="uk-UA" b="1" i="1" dirty="0"/>
              <a:t> </a:t>
            </a:r>
            <a:r>
              <a:rPr lang="uk-UA" b="1" i="1" dirty="0" err="1"/>
              <a:t>deferentis</a:t>
            </a:r>
            <a:r>
              <a:rPr lang="uk-UA" b="1" i="1" dirty="0" smtClean="0"/>
              <a:t>), </a:t>
            </a:r>
            <a:r>
              <a:rPr lang="uk-UA" dirty="0" smtClean="0"/>
              <a:t>що </a:t>
            </a:r>
            <a:r>
              <a:rPr lang="uk-UA" dirty="0"/>
              <a:t>супроводжує цей проток і </a:t>
            </a:r>
            <a:r>
              <a:rPr lang="uk-UA" dirty="0" err="1"/>
              <a:t>кровозабезпечує</a:t>
            </a:r>
            <a:r>
              <a:rPr lang="uk-UA" dirty="0"/>
              <a:t> його </a:t>
            </a:r>
            <a:r>
              <a:rPr lang="uk-UA" dirty="0" smtClean="0"/>
              <a:t>стінки, і </a:t>
            </a:r>
            <a:r>
              <a:rPr lang="uk-UA" b="1" i="1" dirty="0" smtClean="0"/>
              <a:t>верхні </a:t>
            </a:r>
            <a:r>
              <a:rPr lang="uk-UA" b="1" i="1" dirty="0" err="1" smtClean="0"/>
              <a:t>сечоміхурові</a:t>
            </a:r>
            <a:r>
              <a:rPr lang="uk-UA" b="1" i="1" dirty="0" smtClean="0"/>
              <a:t> </a:t>
            </a:r>
            <a:r>
              <a:rPr lang="uk-UA" b="1" i="1" dirty="0"/>
              <a:t>артерії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vesicales</a:t>
            </a:r>
            <a:r>
              <a:rPr lang="uk-UA" b="1" i="1" dirty="0"/>
              <a:t> </a:t>
            </a:r>
            <a:r>
              <a:rPr lang="uk-UA" b="1" i="1" dirty="0" err="1"/>
              <a:t>superiores</a:t>
            </a:r>
            <a:r>
              <a:rPr lang="uk-UA" b="1" i="1" dirty="0"/>
              <a:t>) </a:t>
            </a:r>
            <a:r>
              <a:rPr lang="uk-UA" dirty="0"/>
              <a:t>(2-3</a:t>
            </a:r>
            <a:r>
              <a:rPr lang="uk-UA" dirty="0" smtClean="0"/>
              <a:t>), що </a:t>
            </a:r>
            <a:r>
              <a:rPr lang="uk-UA" dirty="0"/>
              <a:t>направляються до тіла сечового </a:t>
            </a:r>
            <a:r>
              <a:rPr lang="uk-UA" dirty="0" smtClean="0"/>
              <a:t>міхура і віддають </a:t>
            </a:r>
            <a:r>
              <a:rPr lang="uk-UA" i="1" dirty="0"/>
              <a:t>гілки </a:t>
            </a:r>
            <a:r>
              <a:rPr lang="uk-UA" i="1" dirty="0" err="1"/>
              <a:t>сечовода</a:t>
            </a:r>
            <a:r>
              <a:rPr lang="uk-UA" i="1" dirty="0"/>
              <a:t>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ureterici</a:t>
            </a:r>
            <a:r>
              <a:rPr lang="uk-UA" i="1" dirty="0"/>
              <a:t>) </a:t>
            </a:r>
            <a:r>
              <a:rPr lang="uk-UA" dirty="0"/>
              <a:t>до кінцевого відділу сечоводу.</a:t>
            </a:r>
            <a:endParaRPr lang="ru-RU" dirty="0"/>
          </a:p>
        </p:txBody>
      </p:sp>
      <p:pic>
        <p:nvPicPr>
          <p:cNvPr id="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5077514" cy="49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038258" y="4454786"/>
            <a:ext cx="1481642" cy="288032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410927" y="4885043"/>
            <a:ext cx="1657017" cy="272149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969456" y="4653136"/>
            <a:ext cx="1098488" cy="504056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08259" y="4734786"/>
            <a:ext cx="1459685" cy="422406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43608" y="4764553"/>
            <a:ext cx="1189869" cy="151957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7224" r="5064" b="5418"/>
          <a:stretch/>
        </p:blipFill>
        <p:spPr bwMode="auto">
          <a:xfrm>
            <a:off x="197209" y="3374897"/>
            <a:ext cx="4683096" cy="35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53"/>
            <a:ext cx="55911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Маткова артерія (a. </a:t>
            </a:r>
            <a:r>
              <a:rPr lang="uk-UA" b="1" i="1" dirty="0" err="1" smtClean="0"/>
              <a:t>uterina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412776"/>
            <a:ext cx="3491880" cy="480131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Маткова артерія </a:t>
            </a:r>
            <a:r>
              <a:rPr lang="uk-UA" dirty="0" smtClean="0"/>
              <a:t>також </a:t>
            </a:r>
            <a:r>
              <a:rPr lang="uk-UA" dirty="0"/>
              <a:t>відходить </a:t>
            </a:r>
            <a:r>
              <a:rPr lang="uk-UA" dirty="0" smtClean="0"/>
              <a:t>від переднього </a:t>
            </a:r>
            <a:r>
              <a:rPr lang="uk-UA" dirty="0"/>
              <a:t>стовбура внутрішньої клубової артерії, прямує вниз у порожнину малого таза, до матки (між двома листками широкої зв'язки матки). </a:t>
            </a:r>
            <a:r>
              <a:rPr lang="uk-UA" dirty="0" smtClean="0"/>
              <a:t>По </a:t>
            </a:r>
            <a:r>
              <a:rPr lang="uk-UA" dirty="0"/>
              <a:t>ходу маткова артерія віддає вагінальні, яєчникову і трубну гілки. </a:t>
            </a:r>
            <a:endParaRPr lang="uk-UA" dirty="0" smtClean="0"/>
          </a:p>
          <a:p>
            <a:r>
              <a:rPr lang="uk-UA" b="1" i="1" dirty="0" smtClean="0"/>
              <a:t>Вагінальні </a:t>
            </a:r>
            <a:r>
              <a:rPr lang="uk-UA" b="1" i="1" dirty="0"/>
              <a:t>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vaginales</a:t>
            </a:r>
            <a:r>
              <a:rPr lang="uk-UA" b="1" i="1" dirty="0"/>
              <a:t>) </a:t>
            </a:r>
            <a:r>
              <a:rPr lang="uk-UA" dirty="0"/>
              <a:t>йдуть вниз до бічної стінки піхви. </a:t>
            </a:r>
            <a:r>
              <a:rPr lang="uk-UA" b="1" i="1" dirty="0"/>
              <a:t>Яєчникова гілка (r. </a:t>
            </a:r>
            <a:r>
              <a:rPr lang="uk-UA" b="1" i="1" dirty="0" err="1"/>
              <a:t>ovaricus</a:t>
            </a:r>
            <a:r>
              <a:rPr lang="uk-UA" b="1" i="1" dirty="0"/>
              <a:t>) </a:t>
            </a:r>
            <a:r>
              <a:rPr lang="uk-UA" dirty="0"/>
              <a:t>йде до яєчника в товщі його брижі, де </a:t>
            </a:r>
            <a:r>
              <a:rPr lang="uk-UA" dirty="0" err="1"/>
              <a:t>анастомозує</a:t>
            </a:r>
            <a:r>
              <a:rPr lang="uk-UA" dirty="0"/>
              <a:t> з гілками яєчникової артерії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b="1" i="1" dirty="0"/>
              <a:t>Трубна гілка (r. </a:t>
            </a:r>
            <a:r>
              <a:rPr lang="uk-UA" b="1" i="1" dirty="0" err="1"/>
              <a:t>tubarius</a:t>
            </a:r>
            <a:r>
              <a:rPr lang="uk-UA" b="1" i="1" dirty="0"/>
              <a:t>) </a:t>
            </a:r>
            <a:r>
              <a:rPr lang="uk-UA" dirty="0" err="1"/>
              <a:t>кровозабезпечує</a:t>
            </a:r>
            <a:r>
              <a:rPr lang="uk-UA" dirty="0"/>
              <a:t> маткову трубу.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Ð²Ð½ÑÑÑÐµÐ½Ð½ÑÑ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60"/>
            <a:ext cx="5328592" cy="48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Середня прямокишкова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rectalis</a:t>
            </a:r>
            <a:r>
              <a:rPr lang="uk-UA" b="1" i="1" dirty="0" smtClean="0"/>
              <a:t> </a:t>
            </a:r>
            <a:r>
              <a:rPr lang="uk-UA" b="1" i="1" dirty="0" err="1" smtClean="0"/>
              <a:t>media</a:t>
            </a:r>
            <a:r>
              <a:rPr lang="uk-UA" b="1" i="1" dirty="0" smtClean="0"/>
              <a:t>)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01216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2164" y="1628995"/>
            <a:ext cx="3111836" cy="369331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Середня прямокишкова артерія (a. </a:t>
            </a:r>
            <a:r>
              <a:rPr lang="uk-UA" b="1" i="1" dirty="0" err="1"/>
              <a:t>rectalis</a:t>
            </a:r>
            <a:r>
              <a:rPr lang="uk-UA" b="1" i="1" dirty="0"/>
              <a:t> </a:t>
            </a:r>
            <a:r>
              <a:rPr lang="uk-UA" b="1" i="1" dirty="0" err="1"/>
              <a:t>media</a:t>
            </a:r>
            <a:r>
              <a:rPr lang="uk-UA" b="1" i="1" dirty="0"/>
              <a:t>)</a:t>
            </a:r>
            <a:r>
              <a:rPr lang="uk-UA" dirty="0"/>
              <a:t> відходить від внутрішньої клубової артерії, прямує до латеральної </a:t>
            </a:r>
            <a:r>
              <a:rPr lang="uk-UA" dirty="0" smtClean="0"/>
              <a:t>стінки </a:t>
            </a:r>
            <a:r>
              <a:rPr lang="uk-UA" dirty="0"/>
              <a:t>ампули прямої кишки, </a:t>
            </a:r>
            <a:r>
              <a:rPr lang="uk-UA" dirty="0" err="1" smtClean="0"/>
              <a:t>кровопостачає</a:t>
            </a:r>
            <a:r>
              <a:rPr lang="uk-UA" dirty="0" smtClean="0"/>
              <a:t> </a:t>
            </a:r>
            <a:r>
              <a:rPr lang="uk-UA" dirty="0"/>
              <a:t>середній і нижній її відділи, а також розташовані поруч сім'яні бульбашки і передміхурову залозу (у чоловіків), сечовід, піхву (у жінок ) і м'яз, що піднімає задній прохід.</a:t>
            </a:r>
            <a:endParaRPr lang="ru-RU" dirty="0"/>
          </a:p>
        </p:txBody>
      </p:sp>
      <p:pic>
        <p:nvPicPr>
          <p:cNvPr id="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01216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6830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Внутрішня статева артерія (a. </a:t>
            </a:r>
            <a:r>
              <a:rPr lang="uk-UA" b="1" i="1" dirty="0" err="1" smtClean="0"/>
              <a:t>pudenda</a:t>
            </a:r>
            <a:r>
              <a:rPr lang="uk-UA" b="1" i="1" dirty="0" smtClean="0"/>
              <a:t> </a:t>
            </a:r>
            <a:r>
              <a:rPr lang="uk-UA" b="1" i="1" dirty="0" err="1" smtClean="0"/>
              <a:t>interna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88640"/>
            <a:ext cx="4412834" cy="646330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Внутрішня статева артерія </a:t>
            </a:r>
            <a:r>
              <a:rPr lang="uk-UA" dirty="0" smtClean="0"/>
              <a:t>є </a:t>
            </a:r>
            <a:r>
              <a:rPr lang="uk-UA" dirty="0"/>
              <a:t>кінцевою гілкою внутрішньої клубової артерії. Вона виходить з порожнини малого таза через </a:t>
            </a:r>
            <a:r>
              <a:rPr lang="uk-UA" dirty="0" err="1"/>
              <a:t>підгрушеподібний</a:t>
            </a:r>
            <a:r>
              <a:rPr lang="uk-UA" dirty="0"/>
              <a:t> отвір (разом з нижньою сідничною артерією), огинає сідничну ость і через малий сідничний отвір знову входить в порожнину малого таза, в </a:t>
            </a:r>
            <a:r>
              <a:rPr lang="uk-UA" dirty="0" err="1"/>
              <a:t>сіднично-прямокишечну</a:t>
            </a:r>
            <a:r>
              <a:rPr lang="uk-UA" dirty="0"/>
              <a:t> ямку. У цій ямці </a:t>
            </a:r>
            <a:r>
              <a:rPr lang="uk-UA" u="sng" dirty="0"/>
              <a:t>від внутрішньої статевої артерії </a:t>
            </a:r>
            <a:r>
              <a:rPr lang="uk-UA" u="sng" dirty="0" smtClean="0"/>
              <a:t>відходить: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нижня </a:t>
            </a:r>
            <a:r>
              <a:rPr lang="uk-UA" b="1" i="1" dirty="0"/>
              <a:t>прямокишкова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rectalis</a:t>
            </a:r>
            <a:r>
              <a:rPr lang="uk-UA" b="1" i="1" dirty="0"/>
              <a:t> </a:t>
            </a:r>
            <a:r>
              <a:rPr lang="uk-UA" b="1" i="1" dirty="0" err="1"/>
              <a:t>inferior</a:t>
            </a:r>
            <a:r>
              <a:rPr lang="uk-UA" b="1" i="1" dirty="0"/>
              <a:t>)</a:t>
            </a:r>
            <a:r>
              <a:rPr lang="uk-UA" b="1" dirty="0"/>
              <a:t>,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err="1" smtClean="0"/>
              <a:t>промежинна</a:t>
            </a:r>
            <a:r>
              <a:rPr lang="uk-UA" b="1" i="1" dirty="0" smtClean="0"/>
              <a:t> </a:t>
            </a:r>
            <a:r>
              <a:rPr lang="uk-UA" b="1" i="1" dirty="0"/>
              <a:t>артерія (a. </a:t>
            </a:r>
            <a:r>
              <a:rPr lang="uk-UA" b="1" i="1" dirty="0" err="1"/>
              <a:t>perinealis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уретральна </a:t>
            </a:r>
            <a:r>
              <a:rPr lang="uk-UA" b="1" i="1" dirty="0"/>
              <a:t>артерія (a. </a:t>
            </a:r>
            <a:r>
              <a:rPr lang="uk-UA" b="1" i="1" dirty="0" err="1"/>
              <a:t>urethralis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артерія </a:t>
            </a:r>
            <a:r>
              <a:rPr lang="uk-UA" b="1" i="1" dirty="0"/>
              <a:t>цибулини статевого члена у чоловіків (a. </a:t>
            </a:r>
            <a:r>
              <a:rPr lang="uk-UA" b="1" i="1" dirty="0" err="1"/>
              <a:t>bulbi</a:t>
            </a:r>
            <a:r>
              <a:rPr lang="uk-UA" b="1" i="1" dirty="0"/>
              <a:t> </a:t>
            </a:r>
            <a:r>
              <a:rPr lang="uk-UA" b="1" i="1" dirty="0" err="1"/>
              <a:t>penis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артерія </a:t>
            </a:r>
            <a:r>
              <a:rPr lang="uk-UA" b="1" i="1" dirty="0"/>
              <a:t>цибулини </a:t>
            </a:r>
            <a:r>
              <a:rPr lang="uk-UA" b="1" i="1" dirty="0" smtClean="0"/>
              <a:t>присінка </a:t>
            </a:r>
            <a:r>
              <a:rPr lang="uk-UA" b="1" i="1" dirty="0"/>
              <a:t>піхви у жінок (a. </a:t>
            </a:r>
            <a:r>
              <a:rPr lang="uk-UA" b="1" i="1" dirty="0" err="1"/>
              <a:t>bulbi</a:t>
            </a:r>
            <a:r>
              <a:rPr lang="uk-UA" b="1" i="1" dirty="0"/>
              <a:t> </a:t>
            </a:r>
            <a:r>
              <a:rPr lang="uk-UA" b="1" i="1" dirty="0" err="1"/>
              <a:t>vestibuli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глибока </a:t>
            </a:r>
            <a:r>
              <a:rPr lang="uk-UA" b="1" i="1" dirty="0"/>
              <a:t>артерія статевого члена (клітора) (a. </a:t>
            </a:r>
            <a:r>
              <a:rPr lang="uk-UA" b="1" i="1" dirty="0" err="1"/>
              <a:t>profunda</a:t>
            </a:r>
            <a:r>
              <a:rPr lang="uk-UA" b="1" i="1" dirty="0"/>
              <a:t> </a:t>
            </a:r>
            <a:r>
              <a:rPr lang="uk-UA" b="1" i="1" dirty="0" err="1"/>
              <a:t>penis</a:t>
            </a:r>
            <a:r>
              <a:rPr lang="uk-UA" b="1" i="1" dirty="0"/>
              <a:t> - </a:t>
            </a:r>
            <a:r>
              <a:rPr lang="uk-UA" b="1" i="1" dirty="0" err="1"/>
              <a:t>clitoridis</a:t>
            </a:r>
            <a:r>
              <a:rPr lang="uk-UA" b="1" i="1" dirty="0"/>
              <a:t>), </a:t>
            </a:r>
            <a:endParaRPr lang="uk-UA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дорсальна </a:t>
            </a:r>
            <a:r>
              <a:rPr lang="uk-UA" b="1" i="1" dirty="0"/>
              <a:t>артерія статевого члена (клітора) (a.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penis</a:t>
            </a:r>
            <a:r>
              <a:rPr lang="uk-UA" b="1" i="1" dirty="0"/>
              <a:t> - </a:t>
            </a:r>
            <a:r>
              <a:rPr lang="uk-UA" b="1" i="1" dirty="0" err="1"/>
              <a:t>clitoridis</a:t>
            </a:r>
            <a:r>
              <a:rPr lang="uk-UA" b="1" i="1" dirty="0"/>
              <a:t>). </a:t>
            </a:r>
            <a:endParaRPr lang="uk-UA" b="1" i="1" dirty="0" smtClean="0"/>
          </a:p>
          <a:p>
            <a:r>
              <a:rPr lang="uk-UA" dirty="0" smtClean="0"/>
              <a:t>Всі </a:t>
            </a:r>
            <a:r>
              <a:rPr lang="uk-UA" dirty="0"/>
              <a:t>ці артерії направляються до відповідних органів і </a:t>
            </a:r>
            <a:r>
              <a:rPr lang="uk-UA" dirty="0" err="1"/>
              <a:t>кровопостачають</a:t>
            </a:r>
            <a:r>
              <a:rPr lang="uk-UA" dirty="0"/>
              <a:t> </a:t>
            </a:r>
            <a:r>
              <a:rPr lang="uk-UA" dirty="0" smtClean="0"/>
              <a:t>їх.</a:t>
            </a: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7224" r="5064" b="5418"/>
          <a:stretch/>
        </p:blipFill>
        <p:spPr bwMode="auto">
          <a:xfrm>
            <a:off x="6749" y="3116659"/>
            <a:ext cx="4683096" cy="35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9845" cy="48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555776" y="2213864"/>
            <a:ext cx="1008114" cy="22681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27784" y="2096852"/>
            <a:ext cx="936104" cy="23402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15816" y="3212976"/>
            <a:ext cx="720080" cy="36656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09021" y="3736932"/>
            <a:ext cx="576062" cy="240325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483768" y="2353100"/>
            <a:ext cx="1080121" cy="28381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83767" y="1700808"/>
            <a:ext cx="1080122" cy="51305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555776" y="1983684"/>
            <a:ext cx="1008112" cy="35032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Ð²Ð½ÐµÑÐ½ÑÑ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6434" r="1157" b="2516"/>
          <a:stretch/>
        </p:blipFill>
        <p:spPr bwMode="auto">
          <a:xfrm>
            <a:off x="323528" y="476672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Зовнішня клубова артерія </a:t>
            </a:r>
            <a:br>
              <a:rPr lang="uk-UA" b="1" dirty="0" smtClean="0"/>
            </a:br>
            <a:r>
              <a:rPr lang="uk-UA" b="1" dirty="0" smtClean="0"/>
              <a:t>(a. </a:t>
            </a:r>
            <a:r>
              <a:rPr lang="uk-UA" b="1" dirty="0" err="1" smtClean="0"/>
              <a:t>iliaca</a:t>
            </a:r>
            <a:r>
              <a:rPr lang="uk-UA" b="1" dirty="0" smtClean="0"/>
              <a:t> </a:t>
            </a:r>
            <a:r>
              <a:rPr lang="uk-UA" b="1" dirty="0" err="1" smtClean="0"/>
              <a:t>externa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4586" y="1232831"/>
            <a:ext cx="3319555" cy="563231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Зовнішня клубова артерія </a:t>
            </a:r>
            <a:r>
              <a:rPr lang="uk-UA" dirty="0" smtClean="0"/>
              <a:t>починається </a:t>
            </a:r>
            <a:r>
              <a:rPr lang="uk-UA" dirty="0"/>
              <a:t>на рівні крижово-клубового суглоба, є продовженням загальної клубової артерії. Артерія йде за очеревиною вниз і вперед по медіальному краю великого поперекового м'яза до пахової зв'язки, потім проходить під паховою зв'язкою через судинну лакуну і переходить в стегнову артерію.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зовнішньої клубової артерії відходять нижня надчеревна артерія і глибока артерія, що огинає клубову кістку, гілки яких </a:t>
            </a:r>
            <a:r>
              <a:rPr lang="uk-UA" dirty="0" err="1"/>
              <a:t>кровопостачають</a:t>
            </a:r>
            <a:r>
              <a:rPr lang="uk-UA" dirty="0"/>
              <a:t> м'язи живота, клубовий м'яз, у чоловіків - мошонку, у жінок - лобок і великі статеві губи.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²Ð¸ÑÑÐµÑÐ°Ð»ÑÐ½ÑÐµ Ð²ÐµÑÐ²Ð¸ Ð²Ð½ÑÑÑÐµÐ½Ð½ÐµÐ¹ Ð¿Ð¾Ð´Ð²Ð·Ð´Ð¾ÑÐ½Ð¾Ð¹ Ð°ÑÑÐµÑÐ¸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8790" r="5605" b="2255"/>
          <a:stretch/>
        </p:blipFill>
        <p:spPr bwMode="auto">
          <a:xfrm>
            <a:off x="0" y="2204864"/>
            <a:ext cx="558011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7"/>
          <a:stretch/>
        </p:blipFill>
        <p:spPr bwMode="auto">
          <a:xfrm>
            <a:off x="0" y="0"/>
            <a:ext cx="57524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5301175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Нижня надчеревна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epigastrica</a:t>
            </a:r>
            <a:r>
              <a:rPr lang="uk-UA" b="1" i="1" dirty="0" smtClean="0"/>
              <a:t> </a:t>
            </a:r>
            <a:r>
              <a:rPr lang="uk-UA" b="1" i="1" dirty="0" err="1" smtClean="0"/>
              <a:t>inferior</a:t>
            </a:r>
            <a:r>
              <a:rPr lang="uk-UA" b="1" i="1" dirty="0" smtClean="0"/>
              <a:t>)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²Ð½ÑÑÑÐµÐ½Ð½ÑÑ Ð¿Ð¾Ð²Ð·Ð´Ð¾Ð²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364088" cy="42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0"/>
            <a:ext cx="38465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Нижня </a:t>
            </a:r>
            <a:r>
              <a:rPr lang="uk-UA" b="1" dirty="0" smtClean="0"/>
              <a:t>надчеревна </a:t>
            </a:r>
            <a:r>
              <a:rPr lang="uk-UA" b="1" dirty="0"/>
              <a:t>артерія</a:t>
            </a:r>
            <a:r>
              <a:rPr lang="uk-UA" b="1" i="1" dirty="0"/>
              <a:t> </a:t>
            </a:r>
            <a:r>
              <a:rPr lang="uk-UA" dirty="0" smtClean="0"/>
              <a:t>відходить </a:t>
            </a:r>
            <a:r>
              <a:rPr lang="uk-UA" dirty="0"/>
              <a:t>від зовнішньої клубової артерії над паховою зв'язкою, направляється </a:t>
            </a:r>
            <a:r>
              <a:rPr lang="uk-UA" dirty="0" err="1"/>
              <a:t>медіально</a:t>
            </a:r>
            <a:r>
              <a:rPr lang="uk-UA" dirty="0"/>
              <a:t> і вверх по задній поверхні прямого м'яза живота в товщі передньої черевної стінки, в піхву прямого м'яза живота. </a:t>
            </a:r>
            <a:endParaRPr lang="uk-UA" dirty="0" smtClean="0"/>
          </a:p>
          <a:p>
            <a:r>
              <a:rPr lang="uk-UA" u="sng" dirty="0" smtClean="0"/>
              <a:t>Артерія </a:t>
            </a:r>
            <a:r>
              <a:rPr lang="uk-UA" u="sng" dirty="0"/>
              <a:t>віддає ряд гілок: </a:t>
            </a:r>
            <a:endParaRPr lang="uk-UA" u="sng" dirty="0" smtClean="0"/>
          </a:p>
          <a:p>
            <a:r>
              <a:rPr lang="uk-UA" b="1" i="1" dirty="0"/>
              <a:t>Лобкова гілка (r. </a:t>
            </a:r>
            <a:r>
              <a:rPr lang="uk-UA" b="1" i="1" dirty="0" err="1"/>
              <a:t>pubicus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err="1"/>
              <a:t>кровопостачає</a:t>
            </a:r>
            <a:r>
              <a:rPr lang="uk-UA" dirty="0"/>
              <a:t> лобкову </a:t>
            </a:r>
            <a:r>
              <a:rPr lang="uk-UA" dirty="0" smtClean="0"/>
              <a:t>кістку. </a:t>
            </a:r>
            <a:r>
              <a:rPr lang="uk-UA" dirty="0"/>
              <a:t>Від лобкової артерії відходить </a:t>
            </a:r>
            <a:r>
              <a:rPr lang="uk-UA" i="1" dirty="0" err="1"/>
              <a:t>затульна</a:t>
            </a:r>
            <a:r>
              <a:rPr lang="uk-UA" i="1" dirty="0"/>
              <a:t> гілка (r. </a:t>
            </a:r>
            <a:r>
              <a:rPr lang="uk-UA" i="1" dirty="0" err="1"/>
              <a:t>obturatorius</a:t>
            </a:r>
            <a:r>
              <a:rPr lang="uk-UA" i="1" dirty="0"/>
              <a:t>)</a:t>
            </a:r>
            <a:r>
              <a:rPr lang="uk-UA" dirty="0"/>
              <a:t>, яка </a:t>
            </a:r>
            <a:r>
              <a:rPr lang="uk-UA" dirty="0" err="1"/>
              <a:t>анастомозує</a:t>
            </a:r>
            <a:r>
              <a:rPr lang="uk-UA" dirty="0"/>
              <a:t> з лобковою гілкою </a:t>
            </a:r>
            <a:r>
              <a:rPr lang="uk-UA" dirty="0" err="1"/>
              <a:t>затульної</a:t>
            </a:r>
            <a:r>
              <a:rPr lang="uk-UA" dirty="0"/>
              <a:t> артерії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</a:t>
            </a:r>
            <a:r>
              <a:rPr lang="uk-UA" dirty="0"/>
              <a:t>чоловіків на рівні глибокого пахового кільця від надчеревної артерії відходить </a:t>
            </a:r>
            <a:r>
              <a:rPr lang="uk-UA" b="1" i="1" dirty="0" err="1"/>
              <a:t>кремастерна</a:t>
            </a:r>
            <a:r>
              <a:rPr lang="uk-UA" b="1" i="1" dirty="0"/>
              <a:t> артерія (a. </a:t>
            </a:r>
            <a:r>
              <a:rPr lang="uk-UA" b="1" i="1" dirty="0" err="1"/>
              <a:t>cremasterica</a:t>
            </a:r>
            <a:r>
              <a:rPr lang="uk-UA" b="1" i="1" dirty="0"/>
              <a:t>)</a:t>
            </a:r>
            <a:r>
              <a:rPr lang="uk-UA" dirty="0"/>
              <a:t>, яка </a:t>
            </a:r>
            <a:r>
              <a:rPr lang="uk-UA" dirty="0" smtClean="0"/>
              <a:t>живить </a:t>
            </a:r>
            <a:r>
              <a:rPr lang="uk-UA" dirty="0"/>
              <a:t>оболонки сім'яного канатика і яєчка, а також м'яз, що піднімає яєчко. У жінок така артерія носить назву </a:t>
            </a:r>
            <a:r>
              <a:rPr lang="uk-UA" b="1" i="1" dirty="0"/>
              <a:t>артерії круглої зв'язки матки (a. </a:t>
            </a:r>
            <a:r>
              <a:rPr lang="uk-UA" b="1" i="1" dirty="0" err="1"/>
              <a:t>ligamenti</a:t>
            </a:r>
            <a:r>
              <a:rPr lang="uk-UA" b="1" i="1" dirty="0"/>
              <a:t> </a:t>
            </a:r>
            <a:r>
              <a:rPr lang="uk-UA" b="1" i="1" dirty="0" err="1"/>
              <a:t>teretis</a:t>
            </a:r>
            <a:r>
              <a:rPr lang="uk-UA" b="1" i="1" dirty="0"/>
              <a:t> </a:t>
            </a:r>
            <a:r>
              <a:rPr lang="uk-UA" b="1" i="1" dirty="0" err="1"/>
              <a:t>uteri</a:t>
            </a:r>
            <a:r>
              <a:rPr lang="uk-UA" b="1" i="1" dirty="0"/>
              <a:t>)</a:t>
            </a:r>
            <a:r>
              <a:rPr lang="uk-UA" dirty="0"/>
              <a:t>, яка в складі цієї зв'язки досягає шкіри зовнішніх статевих органів.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797"/>
            <a:ext cx="5544616" cy="63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2132856"/>
            <a:ext cx="3192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Глибока артерія, що огинає клубову кістку (a.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iliaca</a:t>
            </a:r>
            <a:r>
              <a:rPr lang="uk-UA" b="1" i="1" dirty="0"/>
              <a:t> </a:t>
            </a:r>
            <a:r>
              <a:rPr lang="uk-UA" b="1" i="1" dirty="0" err="1"/>
              <a:t>profunda</a:t>
            </a:r>
            <a:r>
              <a:rPr lang="uk-UA" b="1" i="1" dirty="0"/>
              <a:t>)</a:t>
            </a:r>
            <a:r>
              <a:rPr lang="uk-UA" dirty="0"/>
              <a:t>, починається під паховою зв'язкою, направляється </a:t>
            </a:r>
            <a:r>
              <a:rPr lang="uk-UA" dirty="0" err="1"/>
              <a:t>латерально</a:t>
            </a:r>
            <a:r>
              <a:rPr lang="uk-UA" dirty="0"/>
              <a:t> вгору уздовж гребеня клубової кістки. Артерія </a:t>
            </a:r>
            <a:r>
              <a:rPr lang="uk-UA" dirty="0" err="1"/>
              <a:t>кровоснабжает</a:t>
            </a:r>
            <a:r>
              <a:rPr lang="uk-UA" dirty="0"/>
              <a:t> передню стінку живота, її м'язи: поперечну, косі, клубову, </a:t>
            </a:r>
            <a:r>
              <a:rPr lang="uk-UA" dirty="0" err="1"/>
              <a:t>напрягатель</a:t>
            </a:r>
            <a:r>
              <a:rPr lang="uk-UA" dirty="0"/>
              <a:t> широкої фасції стегна, кравецький і </a:t>
            </a:r>
            <a:r>
              <a:rPr lang="uk-UA" dirty="0" err="1"/>
              <a:t>анастомозує</a:t>
            </a:r>
            <a:r>
              <a:rPr lang="uk-UA" dirty="0"/>
              <a:t> з гілками клубово-поперекової артерії.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4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Загальна клубова артерія </a:t>
            </a:r>
            <a:br>
              <a:rPr lang="uk-UA" b="1" dirty="0" smtClean="0"/>
            </a:br>
            <a:r>
              <a:rPr lang="uk-UA" b="1" dirty="0" smtClean="0"/>
              <a:t>(a. </a:t>
            </a:r>
            <a:r>
              <a:rPr lang="uk-UA" b="1" dirty="0" err="1" smtClean="0"/>
              <a:t>Iliaaca</a:t>
            </a:r>
            <a:r>
              <a:rPr lang="uk-UA" b="1" dirty="0" smtClean="0"/>
              <a:t> </a:t>
            </a:r>
            <a:r>
              <a:rPr lang="uk-UA" b="1" dirty="0" err="1" smtClean="0"/>
              <a:t>communis</a:t>
            </a:r>
            <a:r>
              <a:rPr lang="uk-UA" b="1" dirty="0" smtClean="0"/>
              <a:t>)</a:t>
            </a:r>
            <a:endParaRPr lang="ru-RU" b="1" dirty="0"/>
          </a:p>
        </p:txBody>
      </p:sp>
      <p:pic>
        <p:nvPicPr>
          <p:cNvPr id="3" name="Picture 2" descr="ÐÐ°ÑÑÐ¸Ð½ÐºÐ¸ Ð¿Ð¾ Ð·Ð°Ð¿ÑÐ¾ÑÑ Ð¿Ð¾Ð´Ð¼ÑÑÐµÑ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" y="1323974"/>
            <a:ext cx="4953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4800" y="1484784"/>
            <a:ext cx="4071696" cy="3693319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На рівні середини тіла IV поперекового хребця черевна частина аорти ділиться на дві загальні клубові </a:t>
            </a:r>
            <a:r>
              <a:rPr lang="uk-UA" dirty="0" smtClean="0"/>
              <a:t>артерії.</a:t>
            </a:r>
          </a:p>
          <a:p>
            <a:r>
              <a:rPr lang="uk-UA" b="1" dirty="0"/>
              <a:t>Загальна клубова артерія </a:t>
            </a:r>
            <a:r>
              <a:rPr lang="uk-UA" dirty="0" smtClean="0"/>
              <a:t>йде </a:t>
            </a:r>
            <a:r>
              <a:rPr lang="uk-UA" dirty="0"/>
              <a:t>вниз і </a:t>
            </a:r>
            <a:r>
              <a:rPr lang="uk-UA" dirty="0" err="1"/>
              <a:t>латерально</a:t>
            </a:r>
            <a:r>
              <a:rPr lang="uk-UA" dirty="0"/>
              <a:t> в сторону малого таза.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рівні крижово-клубового суглоба вона ділиться на дві великі гілки - внутрішню і зовнішню клубові артерії. Зовнішня клубова артерія продовжується на стегно, приймаючи назву стегнової артерії, а внутрішня клубова артерія розгалужується на свої кінцеві гілки в області малого тазу</a:t>
            </a:r>
            <a:r>
              <a:rPr lang="uk-UA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42184" y="1323974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016424" y="2348880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75986" y="2348880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61977" y="3212976"/>
            <a:ext cx="525760" cy="4572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303E-6 C -0.00312 0.00602 -0.00416 0.00995 -0.0085 0.01365 C -0.00972 0.02059 -0.01111 0.02776 -0.01406 0.03355 C -0.01597 0.04141 -0.01961 0.04835 -0.02152 0.05598 C -0.02256 0.06015 -0.02621 0.06732 -0.02621 0.06732 C -0.02725 0.07218 -0.02968 0.07241 -0.0309 0.07727 C -0.03402 0.08953 -0.03576 0.10456 -0.04479 0.11196 C -0.04791 0.11844 -0.05138 0.12469 -0.05694 0.127 C -0.05729 0.12816 -0.05729 0.12978 -0.05798 0.1307 C -0.05868 0.13163 -0.06006 0.13116 -0.06076 0.13209 C -0.06145 0.13301 -0.06111 0.13463 -0.06163 0.13579 C -0.0618 0.13625 -0.06232 0.13648 -0.06267 0.1369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303E-6 C -0.00434 0.0155 -0.00694 0.03169 -0.01128 0.04719 C -0.01215 0.05875 -0.01285 0.07124 -0.01597 0.08212 C -0.01667 0.08975 -0.01719 0.09715 -0.01875 0.10456 C -0.01962 0.11936 -0.01962 0.11358 -0.01962 0.1219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7178E-6 C -0.00469 0.00231 -0.00226 0.00069 -0.00834 0.00624 C -0.00921 0.00717 -0.01111 0.00879 -0.01111 0.00879 C -0.01181 0.00995 -0.01216 0.01133 -0.01302 0.01249 C -0.01389 0.01365 -0.01511 0.01388 -0.0158 0.01503 C -0.01736 0.01735 -0.0198 0.0229 -0.02136 0.02614 C -0.02257 0.02868 -0.02518 0.03377 -0.02518 0.03377 C -0.02691 0.04141 -0.02848 0.0495 -0.03177 0.05621 C -0.03351 0.06384 -0.03559 0.07101 -0.03733 0.07865 C -0.03785 0.09322 -0.03837 0.10386 -0.04202 0.11705 C -0.04306 0.12422 -0.04219 0.12144 -0.04393 0.12584 " pathEditMode="relative" ptsTypes="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9697E-6 C -0.00347 0.0125 -0.00833 0.02268 -0.01024 0.03609 C -0.01111 0.07449 -0.01719 0.12238 -0.00851 0.15939 C -0.00903 0.18044 -0.00955 0.19964 -0.01129 0.22022 C -0.01059 0.26302 -0.01094 0.29749 -0.00382 0.33727 C -0.00434 0.37035 -0.0066 0.40158 -0.0066 0.43443 " pathEditMode="relative" ptsTypes="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82"/>
            <a:ext cx="9112246" cy="65760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Стегнова артерія (a. </a:t>
            </a:r>
            <a:r>
              <a:rPr lang="uk-UA" b="1" dirty="0" err="1"/>
              <a:t>femoralis</a:t>
            </a:r>
            <a:r>
              <a:rPr lang="uk-UA" b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71691"/>
            <a:ext cx="3779912" cy="618630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Стегнова артерія </a:t>
            </a:r>
            <a:r>
              <a:rPr lang="uk-UA" dirty="0" smtClean="0"/>
              <a:t>є </a:t>
            </a:r>
            <a:r>
              <a:rPr lang="uk-UA" dirty="0"/>
              <a:t>безпосереднім продовженням зовнішньої клубової артерії, починається на рівні пахової зв'язки, слідує вниз через судинну лакуну </a:t>
            </a:r>
            <a:r>
              <a:rPr lang="uk-UA" dirty="0" err="1"/>
              <a:t>латерально</a:t>
            </a:r>
            <a:r>
              <a:rPr lang="uk-UA" dirty="0"/>
              <a:t> від однойменної вени, по клубово-гребінній борозні в стегновому трикутнику, де вона прикрита тільки фасцією і шкірою. Артерія проходить в борозні між медіальним широким м'язом стегна, що лежить </a:t>
            </a:r>
            <a:r>
              <a:rPr lang="uk-UA" dirty="0" err="1"/>
              <a:t>латерально</a:t>
            </a:r>
            <a:r>
              <a:rPr lang="uk-UA" dirty="0"/>
              <a:t>, великим і довгим </a:t>
            </a:r>
            <a:r>
              <a:rPr lang="uk-UA" dirty="0" smtClean="0"/>
              <a:t>привідними </a:t>
            </a:r>
            <a:r>
              <a:rPr lang="uk-UA" dirty="0"/>
              <a:t>м'язами. Далі артерія направляється в привідний канал, утворений цими м'язами і їх сухожилками, спускається в підколінну ямку, де триває в однойменну артерію. Стегнова артерія </a:t>
            </a:r>
            <a:r>
              <a:rPr lang="uk-UA" dirty="0" err="1"/>
              <a:t>кровопостачає</a:t>
            </a:r>
            <a:r>
              <a:rPr lang="uk-UA" dirty="0"/>
              <a:t> стегнову кістку, шкіру і м'язи стегна, шкіру передньої черевної стінки, зовнішні статеві органи, кульшовий і колінний суглоби.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/>
              <a:t>Від стегнової артерії 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надчеревна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артерія, що огинає клубову кістку,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зовнішні статеві артерії,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низхідна колінна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глибока артерія стегна.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25658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6042" y="4221088"/>
            <a:ext cx="369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Від стегнової артерії 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надчеревна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поверхнева артерія, що огинає клубову кістку,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зовнішні статеві артерії,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низхідна колінна артерія,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глибока артерія стегна.</a:t>
            </a: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400600" cy="56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25658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²Ð½ÑÑÑÐµÐ½Ð½ÑÑ Ð¿Ð¾Ð²Ð·Ð´Ð¾Ð²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77991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9166" y="118033"/>
            <a:ext cx="3528392" cy="369331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Поверхнева надчеревна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epigastrica</a:t>
            </a:r>
            <a:r>
              <a:rPr lang="uk-UA" b="1" i="1" dirty="0"/>
              <a:t> </a:t>
            </a:r>
            <a:r>
              <a:rPr lang="uk-UA" b="1" i="1" dirty="0" err="1"/>
              <a:t>superficialis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smtClean="0"/>
              <a:t>з передньої поверхні стегна прямує вверх </a:t>
            </a:r>
            <a:r>
              <a:rPr lang="uk-UA" dirty="0"/>
              <a:t>в клітковині передньої стінки живота. Гілки цієї артерії </a:t>
            </a:r>
            <a:r>
              <a:rPr lang="uk-UA" dirty="0" err="1"/>
              <a:t>анастомозують</a:t>
            </a:r>
            <a:r>
              <a:rPr lang="uk-UA" dirty="0"/>
              <a:t> з гілками верхньої </a:t>
            </a:r>
            <a:r>
              <a:rPr lang="uk-UA" dirty="0" smtClean="0"/>
              <a:t>надчеревної </a:t>
            </a:r>
            <a:r>
              <a:rPr lang="uk-UA" dirty="0"/>
              <a:t>артерії (з внутрішньої грудної артерії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Ця </a:t>
            </a:r>
            <a:r>
              <a:rPr lang="uk-UA" dirty="0"/>
              <a:t>артерія </a:t>
            </a:r>
            <a:r>
              <a:rPr lang="uk-UA" dirty="0" smtClean="0"/>
              <a:t>живить нижню </a:t>
            </a:r>
            <a:r>
              <a:rPr lang="uk-UA" dirty="0"/>
              <a:t>частину </a:t>
            </a:r>
            <a:r>
              <a:rPr lang="uk-UA" dirty="0" smtClean="0"/>
              <a:t>апоневрозу </a:t>
            </a:r>
            <a:r>
              <a:rPr lang="uk-UA" dirty="0"/>
              <a:t>зовнішнього косого м'яза живота, підшкірну клітковину і шкіру передньої черевної стінки.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8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5912"/>
            <a:ext cx="3559078" cy="674030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Поверхнева артерія, що огинає клубову кістку (a.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iliaca</a:t>
            </a:r>
            <a:r>
              <a:rPr lang="uk-UA" b="1" i="1" dirty="0"/>
              <a:t> </a:t>
            </a:r>
            <a:r>
              <a:rPr lang="uk-UA" b="1" i="1" dirty="0" err="1"/>
              <a:t>superficialis</a:t>
            </a:r>
            <a:r>
              <a:rPr lang="uk-UA" b="1" i="1" dirty="0"/>
              <a:t>)</a:t>
            </a:r>
            <a:r>
              <a:rPr lang="uk-UA" dirty="0"/>
              <a:t>, відходить від стегнової артерії нижче попередньої </a:t>
            </a:r>
            <a:r>
              <a:rPr lang="uk-UA" dirty="0" smtClean="0"/>
              <a:t>і направляється </a:t>
            </a:r>
            <a:r>
              <a:rPr lang="uk-UA" dirty="0" err="1"/>
              <a:t>латерально</a:t>
            </a:r>
            <a:r>
              <a:rPr lang="uk-UA" dirty="0"/>
              <a:t> паралельно пахової зв'язці до верхньої передньої клубової ості, де розгалужується в прилеглих м'язах і шкірі. </a:t>
            </a:r>
            <a:endParaRPr lang="uk-UA" dirty="0" smtClean="0"/>
          </a:p>
          <a:p>
            <a:r>
              <a:rPr lang="uk-UA" dirty="0" smtClean="0"/>
              <a:t>Гілки артерії </a:t>
            </a:r>
            <a:r>
              <a:rPr lang="uk-UA" dirty="0" err="1" smtClean="0"/>
              <a:t>анастомозують</a:t>
            </a:r>
            <a:r>
              <a:rPr lang="uk-UA" dirty="0" smtClean="0"/>
              <a:t> </a:t>
            </a:r>
            <a:r>
              <a:rPr lang="uk-UA" dirty="0"/>
              <a:t>з гілками глибокої артерії, що огинає клубову кістку (від зовнішньої клубової артерії), і з висхідною гілкою латеральної артерії, </a:t>
            </a:r>
            <a:r>
              <a:rPr lang="uk-UA" dirty="0" smtClean="0"/>
              <a:t>що огинає </a:t>
            </a:r>
            <a:r>
              <a:rPr lang="uk-UA" dirty="0"/>
              <a:t>стегнову кістку.</a:t>
            </a:r>
            <a:endParaRPr lang="ru-RU" dirty="0"/>
          </a:p>
          <a:p>
            <a:r>
              <a:rPr lang="uk-UA" b="1" i="1" dirty="0"/>
              <a:t>Зовнішні статеві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pudendae</a:t>
            </a:r>
            <a:r>
              <a:rPr lang="uk-UA" b="1" i="1" dirty="0"/>
              <a:t> </a:t>
            </a:r>
            <a:r>
              <a:rPr lang="uk-UA" b="1" i="1" dirty="0" err="1"/>
              <a:t>externae</a:t>
            </a:r>
            <a:r>
              <a:rPr lang="uk-UA" b="1" i="1" dirty="0"/>
              <a:t>)</a:t>
            </a:r>
            <a:r>
              <a:rPr lang="uk-UA" dirty="0"/>
              <a:t> (2-3 гілки) виходять через підшкірну щілину під шкіру стегна і направляються у чоловіків до </a:t>
            </a:r>
            <a:r>
              <a:rPr lang="uk-UA" dirty="0" smtClean="0"/>
              <a:t>калитки </a:t>
            </a:r>
            <a:r>
              <a:rPr lang="uk-UA" i="1" dirty="0"/>
              <a:t>(</a:t>
            </a:r>
            <a:r>
              <a:rPr lang="uk-UA" i="1" dirty="0" err="1" smtClean="0"/>
              <a:t>передньокалиткові</a:t>
            </a:r>
            <a:r>
              <a:rPr lang="uk-UA" i="1" dirty="0" smtClean="0"/>
              <a:t> </a:t>
            </a:r>
            <a:r>
              <a:rPr lang="uk-UA" i="1" dirty="0"/>
              <a:t>гілки, 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 smtClean="0"/>
              <a:t>scrotales</a:t>
            </a:r>
            <a:r>
              <a:rPr lang="uk-UA" i="1" dirty="0" smtClean="0"/>
              <a:t> </a:t>
            </a:r>
            <a:r>
              <a:rPr lang="uk-UA" i="1" dirty="0" err="1"/>
              <a:t>anteriores</a:t>
            </a:r>
            <a:r>
              <a:rPr lang="uk-UA" i="1" dirty="0"/>
              <a:t>),</a:t>
            </a:r>
            <a:r>
              <a:rPr lang="uk-UA" dirty="0"/>
              <a:t> у жінок до великої статевої губі </a:t>
            </a:r>
            <a:r>
              <a:rPr lang="uk-UA" i="1" dirty="0"/>
              <a:t>(передні губні гілки, </a:t>
            </a:r>
            <a:r>
              <a:rPr lang="uk-UA" i="1" dirty="0" err="1"/>
              <a:t>rr</a:t>
            </a:r>
            <a:r>
              <a:rPr lang="uk-UA" i="1" dirty="0"/>
              <a:t> . </a:t>
            </a:r>
            <a:r>
              <a:rPr lang="uk-UA" i="1" dirty="0" err="1"/>
              <a:t>labiales</a:t>
            </a:r>
            <a:r>
              <a:rPr lang="uk-UA" i="1" dirty="0"/>
              <a:t> </a:t>
            </a:r>
            <a:r>
              <a:rPr lang="uk-UA" i="1" dirty="0" err="1"/>
              <a:t>anteriores</a:t>
            </a:r>
            <a:r>
              <a:rPr lang="uk-UA" i="1" dirty="0"/>
              <a:t>).</a:t>
            </a:r>
            <a:endParaRPr lang="ru-RU" i="1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328592" cy="63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3349" y="656349"/>
            <a:ext cx="5396572" cy="618630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Глибока артерія стегна </a:t>
            </a:r>
            <a:r>
              <a:rPr lang="uk-UA" dirty="0" smtClean="0"/>
              <a:t>відходить </a:t>
            </a:r>
            <a:r>
              <a:rPr lang="uk-UA" dirty="0"/>
              <a:t>від </a:t>
            </a:r>
            <a:r>
              <a:rPr lang="uk-UA" dirty="0" smtClean="0"/>
              <a:t>стегнової </a:t>
            </a:r>
            <a:r>
              <a:rPr lang="uk-UA" dirty="0"/>
              <a:t>артерії на 3-4 см нижче пахової зв'язки, потім </a:t>
            </a:r>
            <a:r>
              <a:rPr lang="uk-UA" dirty="0" smtClean="0"/>
              <a:t>слідує між привідними </a:t>
            </a:r>
            <a:r>
              <a:rPr lang="uk-UA" dirty="0"/>
              <a:t>і </a:t>
            </a:r>
            <a:r>
              <a:rPr lang="uk-UA" dirty="0" smtClean="0"/>
              <a:t>медіальним широким </a:t>
            </a:r>
            <a:r>
              <a:rPr lang="uk-UA" dirty="0"/>
              <a:t>м'язами на задню </a:t>
            </a:r>
            <a:r>
              <a:rPr lang="uk-UA" dirty="0" smtClean="0"/>
              <a:t>поверхню </a:t>
            </a:r>
            <a:r>
              <a:rPr lang="uk-UA" dirty="0"/>
              <a:t>стегна. Від глибокої артерії стегна відходять медіальна і латеральна артерії, що огинають стегнову кістку, </a:t>
            </a:r>
            <a:r>
              <a:rPr lang="uk-UA" dirty="0" smtClean="0"/>
              <a:t>та </a:t>
            </a:r>
            <a:r>
              <a:rPr lang="uk-UA" dirty="0" err="1"/>
              <a:t>прободаючі</a:t>
            </a:r>
            <a:r>
              <a:rPr lang="uk-UA" dirty="0"/>
              <a:t> артерії.</a:t>
            </a:r>
            <a:endParaRPr lang="ru-RU" dirty="0"/>
          </a:p>
          <a:p>
            <a:r>
              <a:rPr lang="uk-UA" b="1" i="1" dirty="0"/>
              <a:t>Медіальна артерія, що огинає стегнову кістку </a:t>
            </a:r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femoris</a:t>
            </a:r>
            <a:r>
              <a:rPr lang="uk-UA" b="1" i="1" dirty="0"/>
              <a:t> </a:t>
            </a:r>
            <a:r>
              <a:rPr lang="uk-UA" b="1" i="1" dirty="0" err="1" smtClean="0"/>
              <a:t>medialis</a:t>
            </a:r>
            <a:r>
              <a:rPr lang="uk-UA" b="1" i="1" dirty="0" smtClean="0"/>
              <a:t>)</a:t>
            </a:r>
            <a:r>
              <a:rPr lang="uk-UA" b="1" dirty="0"/>
              <a:t> </a:t>
            </a:r>
            <a:r>
              <a:rPr lang="uk-UA" dirty="0" smtClean="0"/>
              <a:t>огинає </a:t>
            </a:r>
            <a:r>
              <a:rPr lang="uk-UA" dirty="0"/>
              <a:t>шийку стегнової кістки і віддає </a:t>
            </a:r>
            <a:r>
              <a:rPr lang="uk-UA" i="1" dirty="0"/>
              <a:t>висхідну і глибоку гілки (r. </a:t>
            </a:r>
            <a:r>
              <a:rPr lang="uk-UA" i="1" dirty="0" err="1"/>
              <a:t>ascendens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r. </a:t>
            </a:r>
            <a:r>
              <a:rPr lang="uk-UA" i="1" dirty="0" err="1"/>
              <a:t>profundus</a:t>
            </a:r>
            <a:r>
              <a:rPr lang="uk-UA" i="1" dirty="0"/>
              <a:t>), </a:t>
            </a:r>
            <a:r>
              <a:rPr lang="uk-UA" dirty="0"/>
              <a:t>що </a:t>
            </a:r>
            <a:r>
              <a:rPr lang="uk-UA" dirty="0" err="1"/>
              <a:t>кровопостачають</a:t>
            </a:r>
            <a:r>
              <a:rPr lang="uk-UA" dirty="0"/>
              <a:t> клубово-поперековий, гребінний, зовнішній </a:t>
            </a:r>
            <a:r>
              <a:rPr lang="uk-UA" dirty="0" err="1"/>
              <a:t>затульний</a:t>
            </a:r>
            <a:r>
              <a:rPr lang="uk-UA" dirty="0"/>
              <a:t>, грушоподібний і квадратний м'язи стегна. Артерія </a:t>
            </a:r>
            <a:r>
              <a:rPr lang="uk-UA" dirty="0" smtClean="0"/>
              <a:t>віддає </a:t>
            </a:r>
            <a:r>
              <a:rPr lang="uk-UA" i="1" dirty="0"/>
              <a:t>гілку вертлюжної западини (r. </a:t>
            </a:r>
            <a:r>
              <a:rPr lang="uk-UA" i="1" dirty="0" err="1"/>
              <a:t>acetabularis</a:t>
            </a:r>
            <a:r>
              <a:rPr lang="uk-UA" i="1" dirty="0" smtClean="0"/>
              <a:t>).</a:t>
            </a:r>
            <a:endParaRPr lang="ru-RU" i="1" dirty="0"/>
          </a:p>
          <a:p>
            <a:r>
              <a:rPr lang="uk-UA" b="1" i="1" dirty="0"/>
              <a:t>Латеральна артерія, що огинає стегнову кістку (a. </a:t>
            </a:r>
            <a:r>
              <a:rPr lang="uk-UA" b="1" i="1" dirty="0" err="1"/>
              <a:t>circumflexa</a:t>
            </a:r>
            <a:r>
              <a:rPr lang="uk-UA" b="1" i="1" dirty="0"/>
              <a:t> </a:t>
            </a:r>
            <a:r>
              <a:rPr lang="uk-UA" b="1" i="1" dirty="0" err="1"/>
              <a:t>femoris</a:t>
            </a:r>
            <a:r>
              <a:rPr lang="uk-UA" b="1" i="1" dirty="0"/>
              <a:t> </a:t>
            </a:r>
            <a:r>
              <a:rPr lang="uk-UA" b="1" i="1" dirty="0" err="1" smtClean="0"/>
              <a:t>lateralis</a:t>
            </a:r>
            <a:r>
              <a:rPr lang="uk-UA" b="1" i="1" dirty="0" smtClean="0"/>
              <a:t>)</a:t>
            </a:r>
            <a:r>
              <a:rPr lang="uk-UA" i="1" dirty="0"/>
              <a:t> </a:t>
            </a:r>
            <a:r>
              <a:rPr lang="uk-UA" dirty="0" smtClean="0"/>
              <a:t>віддає </a:t>
            </a:r>
            <a:r>
              <a:rPr lang="uk-UA" dirty="0"/>
              <a:t>три гілки: висхідну, низхідну і поперечну. </a:t>
            </a:r>
            <a:r>
              <a:rPr lang="uk-UA" i="1" dirty="0"/>
              <a:t>Висхідна гілка (r. </a:t>
            </a:r>
            <a:r>
              <a:rPr lang="uk-UA" i="1" dirty="0" err="1"/>
              <a:t>ascendens</a:t>
            </a:r>
            <a:r>
              <a:rPr lang="uk-UA" i="1" dirty="0"/>
              <a:t>) </a:t>
            </a:r>
            <a:r>
              <a:rPr lang="uk-UA" dirty="0" err="1"/>
              <a:t>кровопостачає</a:t>
            </a:r>
            <a:r>
              <a:rPr lang="uk-UA" dirty="0"/>
              <a:t> великий сідничний м'яз і м'яз </a:t>
            </a:r>
            <a:r>
              <a:rPr lang="uk-UA" dirty="0" err="1" smtClean="0"/>
              <a:t>натягач</a:t>
            </a:r>
            <a:r>
              <a:rPr lang="uk-UA" dirty="0" smtClean="0"/>
              <a:t> </a:t>
            </a:r>
            <a:r>
              <a:rPr lang="uk-UA" dirty="0"/>
              <a:t>широкої </a:t>
            </a:r>
            <a:r>
              <a:rPr lang="uk-UA" dirty="0" smtClean="0"/>
              <a:t>фасції. </a:t>
            </a:r>
            <a:r>
              <a:rPr lang="uk-UA" i="1" dirty="0"/>
              <a:t>Низхідна і поперечна гілки (r. </a:t>
            </a:r>
            <a:r>
              <a:rPr lang="uk-UA" i="1" dirty="0" err="1"/>
              <a:t>descendens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r. </a:t>
            </a:r>
            <a:r>
              <a:rPr lang="uk-UA" i="1" dirty="0" err="1"/>
              <a:t>transversus</a:t>
            </a:r>
            <a:r>
              <a:rPr lang="uk-UA" i="1" dirty="0"/>
              <a:t>) </a:t>
            </a:r>
            <a:r>
              <a:rPr lang="uk-UA" dirty="0" err="1"/>
              <a:t>кровопостачають</a:t>
            </a:r>
            <a:r>
              <a:rPr lang="uk-UA" dirty="0"/>
              <a:t> кравецький і чотириголовий м'язи стегна. Між м'язами стегна низхідна гілка слідує до колінного суглоба,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гілками підколінної артерії.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56349"/>
          </a:xfrm>
        </p:spPr>
        <p:txBody>
          <a:bodyPr>
            <a:noAutofit/>
          </a:bodyPr>
          <a:lstStyle/>
          <a:p>
            <a:r>
              <a:rPr lang="uk-UA" sz="3200" b="1" i="1" dirty="0"/>
              <a:t>Глибока артерія стегна </a:t>
            </a:r>
            <a:r>
              <a:rPr lang="uk-UA" sz="3200" b="1" i="1" dirty="0" smtClean="0"/>
              <a:t>(</a:t>
            </a:r>
            <a:r>
              <a:rPr lang="uk-UA" sz="3200" b="1" i="1" dirty="0"/>
              <a:t>a. </a:t>
            </a:r>
            <a:r>
              <a:rPr lang="uk-UA" sz="3200" b="1" i="1" dirty="0" err="1"/>
              <a:t>profunda</a:t>
            </a:r>
            <a:r>
              <a:rPr lang="uk-UA" sz="3200" b="1" i="1" dirty="0"/>
              <a:t> </a:t>
            </a:r>
            <a:r>
              <a:rPr lang="uk-UA" sz="3200" b="1" i="1" dirty="0" err="1"/>
              <a:t>femoris</a:t>
            </a:r>
            <a:r>
              <a:rPr lang="uk-UA" sz="3200" b="1" i="1" dirty="0"/>
              <a:t>)</a:t>
            </a:r>
            <a:endParaRPr lang="ru-RU" sz="3200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729315" cy="57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56349"/>
            <a:ext cx="5048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ртерии и нервы бедра: вид спереди (продолжение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" b="2639"/>
          <a:stretch/>
        </p:blipFill>
        <p:spPr bwMode="auto">
          <a:xfrm>
            <a:off x="1619672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2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0"/>
            <a:ext cx="5226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Прободаючі</a:t>
            </a:r>
            <a:r>
              <a:rPr lang="uk-UA" b="1" i="1" dirty="0"/>
              <a:t>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perforantes</a:t>
            </a:r>
            <a:r>
              <a:rPr lang="uk-UA" b="1" i="1" dirty="0"/>
              <a:t>)</a:t>
            </a:r>
            <a:r>
              <a:rPr lang="uk-UA" i="1" dirty="0"/>
              <a:t>, </a:t>
            </a:r>
            <a:r>
              <a:rPr lang="uk-UA" b="1" i="1" dirty="0"/>
              <a:t>перша, друга і третя,</a:t>
            </a:r>
            <a:r>
              <a:rPr lang="uk-UA" b="1" dirty="0"/>
              <a:t> </a:t>
            </a:r>
            <a:r>
              <a:rPr lang="uk-UA" dirty="0" err="1"/>
              <a:t>прободають</a:t>
            </a:r>
            <a:r>
              <a:rPr lang="uk-UA" dirty="0"/>
              <a:t> латеральну </a:t>
            </a:r>
            <a:r>
              <a:rPr lang="uk-UA" dirty="0" err="1"/>
              <a:t>міжм'язову</a:t>
            </a:r>
            <a:r>
              <a:rPr lang="uk-UA" dirty="0"/>
              <a:t> перегородку стегна і направляються на задню </a:t>
            </a:r>
            <a:r>
              <a:rPr lang="uk-UA" dirty="0" smtClean="0"/>
              <a:t>поверхню, </a:t>
            </a:r>
            <a:r>
              <a:rPr lang="uk-UA" dirty="0"/>
              <a:t>де </a:t>
            </a:r>
            <a:r>
              <a:rPr lang="uk-UA" dirty="0" err="1"/>
              <a:t>кровопостачають</a:t>
            </a:r>
            <a:r>
              <a:rPr lang="uk-UA" dirty="0"/>
              <a:t> двоголовий, </a:t>
            </a:r>
            <a:r>
              <a:rPr lang="uk-UA" dirty="0" err="1" smtClean="0"/>
              <a:t>напівсухожилковий</a:t>
            </a:r>
            <a:r>
              <a:rPr lang="uk-UA" dirty="0" smtClean="0"/>
              <a:t> </a:t>
            </a:r>
            <a:r>
              <a:rPr lang="uk-UA" dirty="0"/>
              <a:t>і </a:t>
            </a:r>
            <a:r>
              <a:rPr lang="uk-UA" dirty="0" err="1" smtClean="0"/>
              <a:t>напівперетинчастий</a:t>
            </a:r>
            <a:r>
              <a:rPr lang="uk-UA" dirty="0" smtClean="0"/>
              <a:t> </a:t>
            </a:r>
            <a:r>
              <a:rPr lang="uk-UA" dirty="0"/>
              <a:t>м'язи, їх фасції і шкіру. Перша </a:t>
            </a:r>
            <a:r>
              <a:rPr lang="uk-UA" dirty="0" err="1"/>
              <a:t>прободаюча</a:t>
            </a:r>
            <a:r>
              <a:rPr lang="uk-UA" dirty="0"/>
              <a:t> артерія йде до задніх м'язів стегна нижче гребінного м'язу, друга - нижче короткого привідного м'яза і третя - нижче довгого привідного м'яза.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551212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Низхідна колінна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descendens</a:t>
            </a:r>
            <a:r>
              <a:rPr lang="uk-UA" b="1" i="1" dirty="0"/>
              <a:t> </a:t>
            </a:r>
            <a:r>
              <a:rPr lang="uk-UA" b="1" i="1" dirty="0" err="1"/>
              <a:t>genicularis</a:t>
            </a:r>
            <a:r>
              <a:rPr lang="uk-UA" b="1" i="1" dirty="0"/>
              <a:t>)</a:t>
            </a:r>
            <a:r>
              <a:rPr lang="uk-UA" dirty="0"/>
              <a:t> відходить </a:t>
            </a:r>
            <a:r>
              <a:rPr lang="uk-UA" dirty="0" smtClean="0"/>
              <a:t>від стегнової </a:t>
            </a:r>
            <a:r>
              <a:rPr lang="uk-UA" dirty="0"/>
              <a:t>артерії в </a:t>
            </a:r>
            <a:r>
              <a:rPr lang="uk-UA" dirty="0" smtClean="0"/>
              <a:t>привідному </a:t>
            </a:r>
            <a:r>
              <a:rPr lang="uk-UA" dirty="0"/>
              <a:t>каналі, проходить через його передню стінку і разом з підшкірним нервом спускається до колінного суглобу, де бере участь в утворенні колінної суглобової мережі.</a:t>
            </a:r>
            <a:endParaRPr lang="ru-RU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923928" cy="60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5670" r="6744" b="6106"/>
          <a:stretch/>
        </p:blipFill>
        <p:spPr bwMode="auto">
          <a:xfrm>
            <a:off x="4757653" y="4305538"/>
            <a:ext cx="3558788" cy="25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" y="0"/>
            <a:ext cx="3914653" cy="51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0"/>
            <a:ext cx="714375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6"/>
          <a:stretch/>
        </p:blipFill>
        <p:spPr bwMode="auto">
          <a:xfrm>
            <a:off x="0" y="764704"/>
            <a:ext cx="38164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Підколінна артерія </a:t>
            </a:r>
            <a:r>
              <a:rPr lang="uk-UA" dirty="0" smtClean="0"/>
              <a:t>є </a:t>
            </a:r>
            <a:r>
              <a:rPr lang="uk-UA" dirty="0"/>
              <a:t>продовженням стегнової артерії, починається у нижнього отвору привідного каналу. </a:t>
            </a:r>
            <a:r>
              <a:rPr lang="uk-UA" dirty="0" smtClean="0"/>
              <a:t>Підколінна </a:t>
            </a:r>
            <a:r>
              <a:rPr lang="uk-UA" dirty="0"/>
              <a:t>артерію проходить в однойменній ямці вниз, під </a:t>
            </a:r>
            <a:r>
              <a:rPr lang="uk-UA" dirty="0" err="1"/>
              <a:t>сухожилковою</a:t>
            </a:r>
            <a:r>
              <a:rPr lang="uk-UA" dirty="0"/>
              <a:t> дугою </a:t>
            </a:r>
            <a:r>
              <a:rPr lang="uk-UA" dirty="0" err="1"/>
              <a:t>камбалоподібного</a:t>
            </a:r>
            <a:r>
              <a:rPr lang="uk-UA" dirty="0"/>
              <a:t> м'яза переходить на гомілку, де на рівні нижнього краю підколінного </a:t>
            </a:r>
            <a:r>
              <a:rPr lang="uk-UA" dirty="0" smtClean="0"/>
              <a:t>м'язу </a:t>
            </a:r>
            <a:r>
              <a:rPr lang="uk-UA" dirty="0"/>
              <a:t>відразу </a:t>
            </a:r>
            <a:r>
              <a:rPr lang="uk-UA" dirty="0" smtClean="0"/>
              <a:t>ділиться </a:t>
            </a:r>
            <a:r>
              <a:rPr lang="uk-UA" dirty="0"/>
              <a:t>на передню і задню великогомілкові артерії. Від підколінної артерії відходять латеральні та медіальні верхні і нижні колінні артерії, середня колінна артерія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145629"/>
            <a:ext cx="8496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Латеральна верхня колінна артерія (a. </a:t>
            </a:r>
            <a:r>
              <a:rPr lang="uk-UA" sz="1600" b="1" i="1" dirty="0" err="1"/>
              <a:t>superior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</a:t>
            </a:r>
            <a:r>
              <a:rPr lang="uk-UA" sz="1600" dirty="0"/>
              <a:t> відходить від підколінної артерії над латеральним виростком стегнової кістки, огинає його, </a:t>
            </a:r>
            <a:r>
              <a:rPr lang="uk-UA" sz="1600" dirty="0" smtClean="0"/>
              <a:t>живить латеральний широкий </a:t>
            </a:r>
            <a:r>
              <a:rPr lang="uk-UA" sz="1600" dirty="0"/>
              <a:t>і </a:t>
            </a:r>
            <a:r>
              <a:rPr lang="uk-UA" sz="1600" dirty="0" smtClean="0"/>
              <a:t>двоголовий </a:t>
            </a:r>
            <a:r>
              <a:rPr lang="uk-UA" sz="1600" dirty="0"/>
              <a:t>м'язи стегна і </a:t>
            </a:r>
            <a:r>
              <a:rPr lang="uk-UA" sz="1600" dirty="0" err="1"/>
              <a:t>анастомозує</a:t>
            </a:r>
            <a:r>
              <a:rPr lang="uk-UA" sz="1600" dirty="0"/>
              <a:t> з іншими колінними артеріями, беручи участь в утворенні </a:t>
            </a:r>
            <a:r>
              <a:rPr lang="uk-UA" sz="1600" i="1" dirty="0"/>
              <a:t>колінної суглобової </a:t>
            </a:r>
            <a:r>
              <a:rPr lang="uk-UA" sz="1600" i="1" dirty="0" smtClean="0"/>
              <a:t>мережі (</a:t>
            </a:r>
            <a:r>
              <a:rPr lang="uk-UA" sz="1600" i="1" dirty="0" err="1"/>
              <a:t>rete</a:t>
            </a:r>
            <a:r>
              <a:rPr lang="uk-UA" sz="1600" i="1" dirty="0"/>
              <a:t> </a:t>
            </a:r>
            <a:r>
              <a:rPr lang="uk-UA" sz="1600" i="1" dirty="0" err="1"/>
              <a:t>articulare</a:t>
            </a:r>
            <a:r>
              <a:rPr lang="uk-UA" sz="1600" i="1" dirty="0"/>
              <a:t> </a:t>
            </a:r>
            <a:r>
              <a:rPr lang="uk-UA" sz="1600" i="1" dirty="0" err="1"/>
              <a:t>genus</a:t>
            </a:r>
            <a:r>
              <a:rPr lang="uk-UA" sz="1600" i="1" dirty="0"/>
              <a:t>)</a:t>
            </a:r>
            <a:r>
              <a:rPr lang="uk-UA" sz="1600" dirty="0" smtClean="0"/>
              <a:t>, </a:t>
            </a:r>
            <a:r>
              <a:rPr lang="uk-UA" sz="1600" dirty="0"/>
              <a:t>яка живить колінний суглоб.</a:t>
            </a:r>
            <a:endParaRPr lang="ru-RU" sz="1600" dirty="0"/>
          </a:p>
          <a:p>
            <a:r>
              <a:rPr lang="uk-UA" sz="1600" b="1" i="1" dirty="0"/>
              <a:t>Медіальна верхня колінна артерія (a. </a:t>
            </a:r>
            <a:r>
              <a:rPr lang="uk-UA" sz="1600" b="1" i="1" dirty="0" err="1"/>
              <a:t>superior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 </a:t>
            </a:r>
            <a:r>
              <a:rPr lang="uk-UA" sz="1600" dirty="0" smtClean="0"/>
              <a:t>відходить </a:t>
            </a:r>
            <a:r>
              <a:rPr lang="uk-UA" sz="1600" dirty="0"/>
              <a:t>від підколінної артерії над </a:t>
            </a:r>
            <a:r>
              <a:rPr lang="uk-UA" sz="1600" dirty="0" smtClean="0"/>
              <a:t>медіальним виростком </a:t>
            </a:r>
            <a:r>
              <a:rPr lang="uk-UA" sz="1600" dirty="0"/>
              <a:t>стегнової кістки, </a:t>
            </a:r>
            <a:r>
              <a:rPr lang="uk-UA" sz="1600" dirty="0" smtClean="0"/>
              <a:t>живить медіальний широкий </a:t>
            </a:r>
            <a:r>
              <a:rPr lang="uk-UA" sz="1600" dirty="0"/>
              <a:t>м'яз стегна і капсулу </a:t>
            </a:r>
            <a:r>
              <a:rPr lang="uk-UA" sz="1600" dirty="0" smtClean="0"/>
              <a:t>суглоба</a:t>
            </a:r>
            <a:r>
              <a:rPr lang="uk-UA" sz="1600" dirty="0"/>
              <a:t>.</a:t>
            </a:r>
            <a:endParaRPr lang="ru-RU" sz="1600" dirty="0"/>
          </a:p>
          <a:p>
            <a:r>
              <a:rPr lang="uk-UA" sz="1600" b="1" i="1" dirty="0"/>
              <a:t>Середня </a:t>
            </a:r>
            <a:r>
              <a:rPr lang="uk-UA" sz="1600" b="1" i="1" dirty="0" smtClean="0"/>
              <a:t>колінна </a:t>
            </a:r>
            <a:r>
              <a:rPr lang="uk-UA" sz="1600" b="1" i="1" dirty="0"/>
              <a:t>артерія (a. </a:t>
            </a:r>
            <a:r>
              <a:rPr lang="uk-UA" sz="1600" b="1" i="1" dirty="0" err="1"/>
              <a:t>media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</a:t>
            </a:r>
            <a:r>
              <a:rPr lang="uk-UA" sz="1600" dirty="0"/>
              <a:t> відходить від </a:t>
            </a:r>
            <a:r>
              <a:rPr lang="uk-UA" sz="1600" dirty="0" smtClean="0"/>
              <a:t>переднього </a:t>
            </a:r>
            <a:r>
              <a:rPr lang="uk-UA" sz="1600" dirty="0"/>
              <a:t>півкола підколінної артерії, </a:t>
            </a:r>
            <a:r>
              <a:rPr lang="uk-UA" sz="1600" dirty="0" smtClean="0"/>
              <a:t>слідує </a:t>
            </a:r>
            <a:r>
              <a:rPr lang="uk-UA" sz="1600" dirty="0"/>
              <a:t>вперед до </a:t>
            </a:r>
            <a:r>
              <a:rPr lang="uk-UA" sz="1600" dirty="0" smtClean="0"/>
              <a:t>капсули </a:t>
            </a:r>
            <a:r>
              <a:rPr lang="uk-UA" sz="1600" dirty="0"/>
              <a:t>колінного суглоба, хрестоподібним зв'язкам і </a:t>
            </a:r>
            <a:r>
              <a:rPr lang="uk-UA" sz="1600" dirty="0" smtClean="0"/>
              <a:t>меніску.</a:t>
            </a:r>
            <a:endParaRPr lang="ru-RU" sz="1600" dirty="0"/>
          </a:p>
          <a:p>
            <a:r>
              <a:rPr lang="uk-UA" sz="1600" b="1" i="1" dirty="0"/>
              <a:t>Латеральна нижня колінна артерія (a. </a:t>
            </a:r>
            <a:r>
              <a:rPr lang="uk-UA" sz="1600" b="1" i="1" dirty="0" err="1"/>
              <a:t>inferior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</a:t>
            </a:r>
            <a:r>
              <a:rPr lang="uk-UA" sz="1600" dirty="0"/>
              <a:t> відходить від підколінної артерії на 3-4 см </a:t>
            </a:r>
            <a:r>
              <a:rPr lang="uk-UA" sz="1600" dirty="0" err="1"/>
              <a:t>дистальніше</a:t>
            </a:r>
            <a:r>
              <a:rPr lang="uk-UA" sz="1600" dirty="0"/>
              <a:t> верхньої латеральної колінної артерії, </a:t>
            </a:r>
            <a:r>
              <a:rPr lang="uk-UA" sz="1600" dirty="0" smtClean="0"/>
              <a:t>живить </a:t>
            </a:r>
            <a:r>
              <a:rPr lang="uk-UA" sz="1600" dirty="0"/>
              <a:t>латеральну голівку литкового м'яза і </a:t>
            </a:r>
            <a:r>
              <a:rPr lang="uk-UA" sz="1600" dirty="0" smtClean="0"/>
              <a:t>підошовний </a:t>
            </a:r>
            <a:r>
              <a:rPr lang="uk-UA" sz="1600" dirty="0"/>
              <a:t>м'яз.</a:t>
            </a:r>
            <a:endParaRPr lang="ru-RU" sz="1600" dirty="0"/>
          </a:p>
          <a:p>
            <a:r>
              <a:rPr lang="uk-UA" sz="1600" b="1" i="1" dirty="0"/>
              <a:t>Медіальна нижня колінна артерія (a. </a:t>
            </a:r>
            <a:r>
              <a:rPr lang="uk-UA" sz="1600" b="1" i="1" dirty="0" err="1"/>
              <a:t>inferior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 </a:t>
            </a:r>
            <a:r>
              <a:rPr lang="uk-UA" sz="1600" b="1" i="1" dirty="0" err="1"/>
              <a:t>genus</a:t>
            </a:r>
            <a:r>
              <a:rPr lang="uk-UA" sz="1600" b="1" i="1" dirty="0"/>
              <a:t>) </a:t>
            </a:r>
            <a:r>
              <a:rPr lang="uk-UA" sz="1600" dirty="0"/>
              <a:t>починається на рівні попередньої артерії, </a:t>
            </a:r>
            <a:r>
              <a:rPr lang="uk-UA" sz="1600" dirty="0" smtClean="0"/>
              <a:t>живить медіальну </a:t>
            </a:r>
            <a:r>
              <a:rPr lang="uk-UA" sz="1600" dirty="0"/>
              <a:t>головку литкового м'яза і </a:t>
            </a:r>
            <a:r>
              <a:rPr lang="uk-UA" sz="1600" dirty="0" smtClean="0"/>
              <a:t>бере </a:t>
            </a:r>
            <a:r>
              <a:rPr lang="uk-UA" sz="1600" dirty="0"/>
              <a:t>участь в утворенні колінної суглобової </a:t>
            </a:r>
            <a:r>
              <a:rPr lang="uk-UA" sz="1600" dirty="0" smtClean="0"/>
              <a:t>мережі.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Підколінна артерія (a. </a:t>
            </a:r>
            <a:r>
              <a:rPr lang="uk-UA" b="1" dirty="0" err="1"/>
              <a:t>poplitea</a:t>
            </a:r>
            <a:r>
              <a:rPr lang="uk-UA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66"/>
            <a:ext cx="8229600" cy="1031370"/>
          </a:xfrm>
        </p:spPr>
        <p:txBody>
          <a:bodyPr>
            <a:noAutofit/>
          </a:bodyPr>
          <a:lstStyle/>
          <a:p>
            <a:r>
              <a:rPr lang="uk-UA" sz="3600" b="1" dirty="0"/>
              <a:t>Задня великогомілкова артерія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(</a:t>
            </a:r>
            <a:r>
              <a:rPr lang="uk-UA" sz="3600" b="1" dirty="0"/>
              <a:t>a. </a:t>
            </a:r>
            <a:r>
              <a:rPr lang="uk-UA" sz="3600" b="1" dirty="0" err="1"/>
              <a:t>tibialis</a:t>
            </a:r>
            <a:r>
              <a:rPr lang="uk-UA" sz="3600" b="1" dirty="0"/>
              <a:t> </a:t>
            </a:r>
            <a:r>
              <a:rPr lang="uk-UA" sz="3600" b="1" dirty="0" err="1"/>
              <a:t>posterior</a:t>
            </a:r>
            <a:r>
              <a:rPr lang="uk-UA" sz="3600" b="1" dirty="0"/>
              <a:t>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242971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Задня великогомілкова артерія </a:t>
            </a:r>
            <a:r>
              <a:rPr lang="uk-UA" dirty="0" smtClean="0"/>
              <a:t>є </a:t>
            </a:r>
            <a:r>
              <a:rPr lang="uk-UA" dirty="0"/>
              <a:t>безпосереднім продовженням підколінної артерії, бере початок на рівні нижнього краю підколінної ямки. Артерія проходить в </a:t>
            </a:r>
            <a:r>
              <a:rPr lang="uk-UA" dirty="0" err="1"/>
              <a:t>гомілкопідколінному</a:t>
            </a:r>
            <a:r>
              <a:rPr lang="uk-UA" dirty="0"/>
              <a:t> каналі між </a:t>
            </a:r>
            <a:r>
              <a:rPr lang="uk-UA" dirty="0" err="1"/>
              <a:t>камбалоподібним</a:t>
            </a:r>
            <a:r>
              <a:rPr lang="uk-UA" dirty="0"/>
              <a:t> м'язом </a:t>
            </a:r>
            <a:r>
              <a:rPr lang="uk-UA" dirty="0" smtClean="0"/>
              <a:t>і </a:t>
            </a:r>
            <a:r>
              <a:rPr lang="uk-UA" dirty="0"/>
              <a:t>заднім великогомілковим і загальним </a:t>
            </a:r>
            <a:r>
              <a:rPr lang="uk-UA" dirty="0" smtClean="0"/>
              <a:t>згиначем </a:t>
            </a:r>
            <a:r>
              <a:rPr lang="uk-UA" dirty="0"/>
              <a:t>пальців (спереду). Артерія виходить з каналу під медіальний краєм </a:t>
            </a:r>
            <a:r>
              <a:rPr lang="uk-UA" dirty="0" err="1" smtClean="0"/>
              <a:t>камбалоподібного</a:t>
            </a:r>
            <a:r>
              <a:rPr lang="uk-UA" dirty="0" smtClean="0"/>
              <a:t> м'язу, </a:t>
            </a:r>
            <a:r>
              <a:rPr lang="uk-UA" dirty="0"/>
              <a:t>потім йде в медіальному напрямку. В області гомілковостопного суглоба переходить на підошву позаду медіальної кісточки під утримувачем </a:t>
            </a:r>
            <a:r>
              <a:rPr lang="uk-UA" dirty="0" smtClean="0"/>
              <a:t>сухожилків </a:t>
            </a:r>
            <a:r>
              <a:rPr lang="uk-UA" dirty="0"/>
              <a:t>м'язів-згиначів, в окремому фіброзному </a:t>
            </a:r>
            <a:r>
              <a:rPr lang="uk-UA" dirty="0" smtClean="0"/>
              <a:t>каналі. </a:t>
            </a:r>
            <a:r>
              <a:rPr lang="uk-UA" dirty="0"/>
              <a:t>Спустившись на підошву, задня великогомілкова артерія ділиться на кінцеві гілки: медіальну і латеральну підошовні артерії. </a:t>
            </a:r>
            <a:endParaRPr lang="uk-UA" dirty="0" smtClean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983253"/>
            <a:ext cx="3816423" cy="58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254"/>
            <a:ext cx="4139952" cy="5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0"/>
            <a:ext cx="486003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 smtClean="0"/>
          </a:p>
          <a:p>
            <a:r>
              <a:rPr lang="uk-UA" u="sng" dirty="0" smtClean="0"/>
              <a:t>Гілками </a:t>
            </a:r>
            <a:r>
              <a:rPr lang="uk-UA" u="sng" dirty="0"/>
              <a:t>задньої великогомілкової артерії </a:t>
            </a:r>
            <a:r>
              <a:rPr lang="uk-UA" u="sng" dirty="0" smtClean="0"/>
              <a:t>є: </a:t>
            </a:r>
          </a:p>
          <a:p>
            <a:r>
              <a:rPr lang="uk-UA" sz="1600" b="1" i="1" dirty="0"/>
              <a:t>М'язові гілки (</a:t>
            </a:r>
            <a:r>
              <a:rPr lang="uk-UA" sz="1600" b="1" i="1" dirty="0" err="1"/>
              <a:t>rr</a:t>
            </a:r>
            <a:r>
              <a:rPr lang="uk-UA" sz="1600" b="1" i="1" dirty="0"/>
              <a:t>. </a:t>
            </a:r>
            <a:r>
              <a:rPr lang="uk-UA" sz="1600" b="1" i="1" dirty="0" err="1"/>
              <a:t>musculares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err="1"/>
              <a:t>кровопостачають</a:t>
            </a:r>
            <a:r>
              <a:rPr lang="uk-UA" sz="1600" dirty="0"/>
              <a:t> сусідні м'язи гомілки. </a:t>
            </a:r>
            <a:endParaRPr lang="uk-UA" sz="1600" u="sng" dirty="0"/>
          </a:p>
          <a:p>
            <a:r>
              <a:rPr lang="uk-UA" sz="1600" b="1" i="1" dirty="0"/>
              <a:t>Гілка, що огинає малогомілкову кістка (r. </a:t>
            </a:r>
            <a:r>
              <a:rPr lang="uk-UA" sz="1600" b="1" i="1" dirty="0" err="1"/>
              <a:t>circumflexus</a:t>
            </a:r>
            <a:r>
              <a:rPr lang="uk-UA" sz="1600" b="1" i="1" dirty="0"/>
              <a:t> </a:t>
            </a:r>
            <a:r>
              <a:rPr lang="uk-UA" sz="1600" b="1" i="1" dirty="0" err="1"/>
              <a:t>fibularis</a:t>
            </a:r>
            <a:r>
              <a:rPr lang="uk-UA" sz="1600" b="1" i="1" dirty="0"/>
              <a:t>),</a:t>
            </a:r>
            <a:r>
              <a:rPr lang="uk-UA" sz="1600" dirty="0"/>
              <a:t> відходить від початку задньої великогомілкової артерії, йде до голівки малогомілкової кістки, </a:t>
            </a:r>
            <a:r>
              <a:rPr lang="uk-UA" sz="1600" dirty="0" err="1"/>
              <a:t>кровопостачає</a:t>
            </a:r>
            <a:r>
              <a:rPr lang="uk-UA" sz="1600" dirty="0"/>
              <a:t> сусідні м'язи і </a:t>
            </a:r>
            <a:r>
              <a:rPr lang="uk-UA" sz="1600" dirty="0" err="1"/>
              <a:t>анастомозує</a:t>
            </a:r>
            <a:r>
              <a:rPr lang="uk-UA" sz="1600" dirty="0"/>
              <a:t> з колінними артеріями. </a:t>
            </a:r>
            <a:endParaRPr lang="uk-UA" sz="1600" dirty="0" smtClean="0"/>
          </a:p>
          <a:p>
            <a:r>
              <a:rPr lang="uk-UA" sz="1600" b="1" i="1" dirty="0"/>
              <a:t>Малогомілкова артерія (a. </a:t>
            </a:r>
            <a:r>
              <a:rPr lang="uk-UA" sz="1600" b="1" i="1" dirty="0" err="1"/>
              <a:t>fibularis</a:t>
            </a:r>
            <a:r>
              <a:rPr lang="uk-UA" sz="1600" b="1" i="1" dirty="0"/>
              <a:t>)</a:t>
            </a:r>
            <a:r>
              <a:rPr lang="uk-UA" sz="1600" dirty="0"/>
              <a:t> слідує в латеральному напрямку під довгим згиначів великого пальця стопи, прилягаючи до малогомілкової кістки. Далі артерія йде вниз в </a:t>
            </a:r>
            <a:r>
              <a:rPr lang="uk-UA" sz="1600" dirty="0" smtClean="0"/>
              <a:t>м'язово-малогомілковому </a:t>
            </a:r>
            <a:r>
              <a:rPr lang="uk-UA" sz="1600" dirty="0"/>
              <a:t>каналі по задній поверхні міжкісткової перетинки гомілки, віддаючи </a:t>
            </a:r>
            <a:r>
              <a:rPr lang="uk-UA" sz="1600" i="1" dirty="0"/>
              <a:t>м'язові гілки</a:t>
            </a:r>
            <a:r>
              <a:rPr lang="uk-UA" sz="1600" dirty="0"/>
              <a:t>. Позаду латеральної щиколотки малогомілкової кістки артерія ділиться на кінцеві </a:t>
            </a:r>
            <a:r>
              <a:rPr lang="uk-UA" sz="1600" i="1" dirty="0"/>
              <a:t>латеральні кісточкові та п'яткові гілки (</a:t>
            </a:r>
            <a:r>
              <a:rPr lang="uk-UA" sz="1600" i="1" dirty="0" err="1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maleolares</a:t>
            </a:r>
            <a:r>
              <a:rPr lang="uk-UA" sz="1600" i="1" dirty="0"/>
              <a:t> </a:t>
            </a:r>
            <a:r>
              <a:rPr lang="uk-UA" sz="1600" i="1" dirty="0" err="1"/>
              <a:t>laterales</a:t>
            </a:r>
            <a:r>
              <a:rPr lang="uk-UA" sz="1600" i="1" dirty="0"/>
              <a:t> </a:t>
            </a:r>
            <a:r>
              <a:rPr lang="uk-UA" sz="1600" i="1" dirty="0" err="1"/>
              <a:t>et</a:t>
            </a:r>
            <a:r>
              <a:rPr lang="uk-UA" sz="1600" i="1" dirty="0"/>
              <a:t> </a:t>
            </a:r>
            <a:r>
              <a:rPr lang="uk-UA" sz="1600" i="1" dirty="0" err="1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calcanei</a:t>
            </a:r>
            <a:r>
              <a:rPr lang="uk-UA" sz="1600" i="1" dirty="0"/>
              <a:t>)</a:t>
            </a:r>
            <a:r>
              <a:rPr lang="uk-UA" sz="1600" dirty="0"/>
              <a:t>. П'яткові гілки беруть участь в утворенні </a:t>
            </a:r>
            <a:r>
              <a:rPr lang="uk-UA" sz="1600" b="1" i="1" dirty="0"/>
              <a:t>п'яткової мережі </a:t>
            </a:r>
            <a:r>
              <a:rPr lang="uk-UA" sz="1600" b="1" i="1" dirty="0" smtClean="0"/>
              <a:t>(</a:t>
            </a:r>
            <a:r>
              <a:rPr lang="uk-UA" sz="1600" b="1" i="1" dirty="0" err="1"/>
              <a:t>rete</a:t>
            </a:r>
            <a:r>
              <a:rPr lang="uk-UA" sz="1600" b="1" i="1" dirty="0"/>
              <a:t> </a:t>
            </a:r>
            <a:r>
              <a:rPr lang="uk-UA" sz="1600" b="1" i="1" dirty="0" err="1"/>
              <a:t>calcaneum</a:t>
            </a:r>
            <a:r>
              <a:rPr lang="uk-UA" sz="1600" b="1" i="1" dirty="0"/>
              <a:t>). </a:t>
            </a:r>
            <a:endParaRPr lang="uk-UA" sz="1600" dirty="0" smtClean="0"/>
          </a:p>
          <a:p>
            <a:r>
              <a:rPr lang="uk-UA" sz="1600" dirty="0" smtClean="0"/>
              <a:t>Від </a:t>
            </a:r>
            <a:r>
              <a:rPr lang="uk-UA" sz="1600" dirty="0"/>
              <a:t>малогомілкової артерії відходять </a:t>
            </a:r>
            <a:r>
              <a:rPr lang="uk-UA" sz="1600" i="1" dirty="0" err="1" smtClean="0"/>
              <a:t>прободаюча</a:t>
            </a:r>
            <a:r>
              <a:rPr lang="uk-UA" sz="1600" i="1" dirty="0" smtClean="0"/>
              <a:t> </a:t>
            </a:r>
            <a:r>
              <a:rPr lang="uk-UA" sz="1600" i="1" dirty="0"/>
              <a:t>гілка (r. </a:t>
            </a:r>
            <a:r>
              <a:rPr lang="uk-UA" sz="1600" i="1" dirty="0" err="1" smtClean="0"/>
              <a:t>perforans</a:t>
            </a:r>
            <a:r>
              <a:rPr lang="uk-UA" sz="1600" i="1" dirty="0" smtClean="0"/>
              <a:t>), </a:t>
            </a:r>
            <a:r>
              <a:rPr lang="uk-UA" sz="1600" dirty="0" smtClean="0"/>
              <a:t>що </a:t>
            </a:r>
            <a:r>
              <a:rPr lang="uk-UA" sz="1600" dirty="0"/>
              <a:t>йде вниз і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з </a:t>
            </a:r>
            <a:r>
              <a:rPr lang="uk-UA" sz="1600" dirty="0" smtClean="0"/>
              <a:t>латеральною передньою кісточковою артерією </a:t>
            </a:r>
            <a:r>
              <a:rPr lang="uk-UA" sz="1600" dirty="0"/>
              <a:t>(від передньої великогомілкової артерії</a:t>
            </a:r>
            <a:r>
              <a:rPr lang="uk-UA" sz="1600" dirty="0" smtClean="0"/>
              <a:t>) і </a:t>
            </a:r>
            <a:r>
              <a:rPr lang="uk-UA" sz="1600" i="1" dirty="0"/>
              <a:t>сполучна гілка (a. </a:t>
            </a:r>
            <a:r>
              <a:rPr lang="uk-UA" sz="1600" i="1" dirty="0" err="1" smtClean="0"/>
              <a:t>communicans</a:t>
            </a:r>
            <a:r>
              <a:rPr lang="uk-UA" sz="1600" i="1" dirty="0" smtClean="0"/>
              <a:t>), </a:t>
            </a:r>
            <a:r>
              <a:rPr lang="uk-UA" sz="1600" dirty="0" smtClean="0"/>
              <a:t>що </a:t>
            </a:r>
            <a:r>
              <a:rPr lang="uk-UA" sz="1600" dirty="0"/>
              <a:t>з'єднує в нижній третині гомілки малогомілкову артерію з </a:t>
            </a:r>
            <a:r>
              <a:rPr lang="uk-UA" sz="1600" dirty="0" smtClean="0"/>
              <a:t>задньою великогомілковою.</a:t>
            </a:r>
            <a:endParaRPr lang="ru-RU" sz="1600" dirty="0"/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04456" cy="68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" y="1842970"/>
            <a:ext cx="5223418" cy="48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Внутрішня клубова артерія </a:t>
            </a:r>
            <a:br>
              <a:rPr lang="uk-UA" b="1" dirty="0" smtClean="0"/>
            </a:br>
            <a:r>
              <a:rPr lang="uk-UA" b="1" dirty="0" smtClean="0"/>
              <a:t>(a. </a:t>
            </a:r>
            <a:r>
              <a:rPr lang="uk-UA" b="1" dirty="0" err="1" smtClean="0"/>
              <a:t>iliaca</a:t>
            </a:r>
            <a:r>
              <a:rPr lang="uk-UA" b="1" dirty="0" smtClean="0"/>
              <a:t> </a:t>
            </a:r>
            <a:r>
              <a:rPr lang="uk-UA" b="1" dirty="0" err="1" smtClean="0"/>
              <a:t>interna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6270"/>
            <a:ext cx="3820795" cy="369331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Внутрішня клубова артерія </a:t>
            </a:r>
            <a:r>
              <a:rPr lang="uk-UA" dirty="0" err="1" smtClean="0"/>
              <a:t>кровозабезпечує</a:t>
            </a:r>
            <a:r>
              <a:rPr lang="uk-UA" dirty="0" smtClean="0"/>
              <a:t> </a:t>
            </a:r>
            <a:r>
              <a:rPr lang="uk-UA" dirty="0"/>
              <a:t>стінки і органи </a:t>
            </a:r>
            <a:r>
              <a:rPr lang="uk-UA" dirty="0" smtClean="0"/>
              <a:t>малого тазу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Артерія </a:t>
            </a:r>
            <a:r>
              <a:rPr lang="uk-UA" dirty="0"/>
              <a:t>спускається в область малого тазу по медіальній </a:t>
            </a:r>
            <a:r>
              <a:rPr lang="uk-UA" dirty="0" smtClean="0"/>
              <a:t>поверхні великого </a:t>
            </a:r>
            <a:r>
              <a:rPr lang="uk-UA" dirty="0"/>
              <a:t>поперекового м'яза. У верхнього краю великого сідничного отвору артерія </a:t>
            </a:r>
            <a:r>
              <a:rPr lang="uk-UA" dirty="0" smtClean="0"/>
              <a:t>поділяється на два стовбура: </a:t>
            </a:r>
            <a:r>
              <a:rPr lang="uk-UA" b="1" i="1" dirty="0" smtClean="0"/>
              <a:t>передній стовбур </a:t>
            </a:r>
            <a:r>
              <a:rPr lang="uk-UA" dirty="0" smtClean="0"/>
              <a:t>і</a:t>
            </a:r>
            <a:r>
              <a:rPr lang="uk-UA" b="1" i="1" dirty="0" smtClean="0"/>
              <a:t> задній стовбур</a:t>
            </a:r>
            <a:r>
              <a:rPr lang="uk-UA" dirty="0" smtClean="0"/>
              <a:t>, від яких відходять </a:t>
            </a:r>
            <a:r>
              <a:rPr lang="uk-UA" dirty="0"/>
              <a:t>дві групи гілок - пристінкові (парієтальні) і </a:t>
            </a:r>
            <a:r>
              <a:rPr lang="uk-UA" dirty="0" err="1" smtClean="0"/>
              <a:t>нутрощові</a:t>
            </a:r>
            <a:r>
              <a:rPr lang="uk-UA" dirty="0" smtClean="0"/>
              <a:t> </a:t>
            </a:r>
            <a:r>
              <a:rPr lang="uk-UA" dirty="0"/>
              <a:t>(вісцеральні).</a:t>
            </a:r>
            <a:endParaRPr lang="ru-RU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58" y="3723448"/>
            <a:ext cx="4762500" cy="313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575997" y="3285383"/>
            <a:ext cx="1018625" cy="59829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80372" y="2780928"/>
            <a:ext cx="811508" cy="101394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183855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Медіальна </a:t>
            </a:r>
            <a:r>
              <a:rPr lang="uk-UA" sz="1600" b="1" i="1" dirty="0" smtClean="0"/>
              <a:t>підошовна </a:t>
            </a:r>
            <a:r>
              <a:rPr lang="uk-UA" sz="1600" b="1" i="1" dirty="0"/>
              <a:t>артерія (a. </a:t>
            </a:r>
            <a:r>
              <a:rPr lang="uk-UA" sz="1600" b="1" i="1" dirty="0" err="1"/>
              <a:t>plantaris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)</a:t>
            </a:r>
            <a:r>
              <a:rPr lang="uk-UA" sz="1600" dirty="0"/>
              <a:t> відходить від задньої великогомілкової артерії позаду медіальної кісточки, проходить вперед </a:t>
            </a:r>
            <a:r>
              <a:rPr lang="uk-UA" sz="1600" dirty="0" smtClean="0"/>
              <a:t>в </a:t>
            </a:r>
            <a:r>
              <a:rPr lang="uk-UA" sz="1600" dirty="0"/>
              <a:t>медіальній підошовній борозні, віддає </a:t>
            </a:r>
            <a:r>
              <a:rPr lang="uk-UA" sz="1600" b="1" i="1" dirty="0"/>
              <a:t>поверхневу </a:t>
            </a:r>
            <a:r>
              <a:rPr lang="uk-UA" sz="1600" dirty="0"/>
              <a:t>і</a:t>
            </a:r>
            <a:r>
              <a:rPr lang="uk-UA" sz="1600" b="1" i="1" dirty="0"/>
              <a:t> глибоку гілки (r. </a:t>
            </a:r>
            <a:r>
              <a:rPr lang="uk-UA" sz="1600" b="1" i="1" dirty="0" err="1"/>
              <a:t>superficialis</a:t>
            </a:r>
            <a:r>
              <a:rPr lang="uk-UA" sz="1600" b="1" i="1" dirty="0"/>
              <a:t> </a:t>
            </a:r>
            <a:r>
              <a:rPr lang="uk-UA" sz="1600" dirty="0" err="1"/>
              <a:t>et</a:t>
            </a:r>
            <a:r>
              <a:rPr lang="uk-UA" sz="1600" b="1" i="1" dirty="0"/>
              <a:t> r. </a:t>
            </a:r>
            <a:r>
              <a:rPr lang="uk-UA" sz="1600" b="1" i="1" dirty="0" err="1"/>
              <a:t>profundus</a:t>
            </a:r>
            <a:r>
              <a:rPr lang="uk-UA" sz="1600" b="1" i="1" dirty="0"/>
              <a:t>)</a:t>
            </a:r>
            <a:r>
              <a:rPr lang="uk-UA" sz="1600" i="1" dirty="0"/>
              <a:t>, </a:t>
            </a:r>
            <a:r>
              <a:rPr lang="uk-UA" sz="1600" dirty="0"/>
              <a:t>які </a:t>
            </a:r>
            <a:r>
              <a:rPr lang="uk-UA" sz="1600" dirty="0" smtClean="0"/>
              <a:t>живлять </a:t>
            </a:r>
            <a:r>
              <a:rPr lang="uk-UA" sz="1600" dirty="0"/>
              <a:t>шкіру медіальної частини підошви і м'язи великого </a:t>
            </a:r>
            <a:r>
              <a:rPr lang="uk-UA" sz="1600" dirty="0" smtClean="0"/>
              <a:t>пальця.</a:t>
            </a:r>
          </a:p>
          <a:p>
            <a:r>
              <a:rPr lang="uk-UA" sz="1600" b="1" i="1" dirty="0"/>
              <a:t>Латеральна підошовна артерія (a. </a:t>
            </a:r>
            <a:r>
              <a:rPr lang="uk-UA" sz="1600" b="1" i="1" dirty="0" err="1"/>
              <a:t>plantaris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)</a:t>
            </a:r>
            <a:r>
              <a:rPr lang="uk-UA" sz="1600" dirty="0"/>
              <a:t> також відходить від задньої </a:t>
            </a:r>
            <a:r>
              <a:rPr lang="uk-UA" sz="1600" dirty="0" err="1" smtClean="0"/>
              <a:t>велико-гомілкової</a:t>
            </a:r>
            <a:r>
              <a:rPr lang="uk-UA" sz="1600" dirty="0" smtClean="0"/>
              <a:t> артерії, </a:t>
            </a:r>
            <a:r>
              <a:rPr lang="uk-UA" sz="1600" dirty="0"/>
              <a:t>проходить </a:t>
            </a:r>
            <a:r>
              <a:rPr lang="uk-UA" sz="1600" dirty="0" smtClean="0"/>
              <a:t>вперед в </a:t>
            </a:r>
            <a:r>
              <a:rPr lang="uk-UA" sz="1600" dirty="0"/>
              <a:t>латеральній підошовній борозні, біля основи V плеснової кістки згинається в медіальному напрямку і утворює на рівні основи плеснових кісток </a:t>
            </a:r>
            <a:r>
              <a:rPr lang="uk-UA" sz="1600" b="1" i="1" dirty="0"/>
              <a:t>глибоку підошовну дугу (</a:t>
            </a:r>
            <a:r>
              <a:rPr lang="uk-UA" sz="1600" b="1" i="1" dirty="0" err="1"/>
              <a:t>arcus</a:t>
            </a:r>
            <a:r>
              <a:rPr lang="uk-UA" sz="1600" b="1" i="1" dirty="0"/>
              <a:t> </a:t>
            </a:r>
            <a:r>
              <a:rPr lang="uk-UA" sz="1600" b="1" i="1" dirty="0" err="1"/>
              <a:t>plantaris</a:t>
            </a:r>
            <a:r>
              <a:rPr lang="uk-UA" sz="1600" b="1" i="1" dirty="0"/>
              <a:t> </a:t>
            </a:r>
            <a:r>
              <a:rPr lang="uk-UA" sz="1600" b="1" i="1" dirty="0" err="1"/>
              <a:t>profundus</a:t>
            </a:r>
            <a:r>
              <a:rPr lang="uk-UA" sz="1600" b="1" i="1" dirty="0"/>
              <a:t>). </a:t>
            </a:r>
            <a:r>
              <a:rPr lang="uk-UA" sz="1600" dirty="0"/>
              <a:t>Ця дуга </a:t>
            </a:r>
            <a:r>
              <a:rPr lang="uk-UA" sz="1600" dirty="0" smtClean="0"/>
              <a:t>закінчується </a:t>
            </a:r>
            <a:r>
              <a:rPr lang="uk-UA" sz="1600" dirty="0"/>
              <a:t>у латерального краю I плеснової кістки анастомозом з глибокою підошовною артерією (гілкою тильної артерії стопи) і з медіальною підошовної артерією. Латеральна підошовна артерія живить шкіру латеральної частини підошви, м'язи мізинця і середньої групи, суглоби стопи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66"/>
            <a:ext cx="3779912" cy="46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35514"/>
            <a:ext cx="8481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Від глибокої підошовної дуги відходять </a:t>
            </a:r>
            <a:r>
              <a:rPr lang="uk-UA" sz="1600" b="1" i="1" dirty="0"/>
              <a:t>чотири підошовні плеснові 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/>
              <a:t>metatarsales</a:t>
            </a:r>
            <a:r>
              <a:rPr lang="uk-UA" sz="1600" b="1" i="1" dirty="0"/>
              <a:t> </a:t>
            </a:r>
            <a:r>
              <a:rPr lang="uk-UA" sz="1600" b="1" i="1" dirty="0" err="1"/>
              <a:t>plantares</a:t>
            </a:r>
            <a:r>
              <a:rPr lang="uk-UA" sz="1600" b="1" i="1" dirty="0"/>
              <a:t>),</a:t>
            </a:r>
            <a:r>
              <a:rPr lang="uk-UA" sz="1600" dirty="0"/>
              <a:t> які переходять в </a:t>
            </a:r>
            <a:r>
              <a:rPr lang="uk-UA" sz="1600" b="1" i="1" dirty="0"/>
              <a:t>загальні підошовні пальцеві 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digita</a:t>
            </a:r>
            <a:r>
              <a:rPr lang="uk-UA" sz="1600" b="1" i="1" dirty="0" err="1"/>
              <a:t>l</a:t>
            </a:r>
            <a:r>
              <a:rPr lang="uk-UA" sz="1600" b="1" i="1" dirty="0" err="1" smtClean="0"/>
              <a:t>es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plantares</a:t>
            </a:r>
            <a:r>
              <a:rPr lang="uk-UA" sz="1600" b="1" i="1" dirty="0"/>
              <a:t> </a:t>
            </a:r>
            <a:r>
              <a:rPr lang="uk-UA" sz="1600" b="1" i="1" dirty="0" err="1"/>
              <a:t>communes</a:t>
            </a:r>
            <a:r>
              <a:rPr lang="uk-UA" sz="1600" b="1" i="1" dirty="0"/>
              <a:t>). </a:t>
            </a:r>
            <a:r>
              <a:rPr lang="uk-UA" sz="1600" dirty="0"/>
              <a:t>Загальні пальцеві артерії, в свою чергу, поділяються на </a:t>
            </a:r>
            <a:r>
              <a:rPr lang="uk-UA" sz="1600" b="1" i="1" dirty="0"/>
              <a:t>власні підошовні пальцеві 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/>
              <a:t>digitales</a:t>
            </a:r>
            <a:r>
              <a:rPr lang="uk-UA" sz="1600" b="1" i="1" dirty="0"/>
              <a:t> </a:t>
            </a:r>
            <a:r>
              <a:rPr lang="uk-UA" sz="1600" b="1" i="1" dirty="0" err="1"/>
              <a:t>plantares</a:t>
            </a:r>
            <a:r>
              <a:rPr lang="uk-UA" sz="1600" b="1" i="1" dirty="0"/>
              <a:t> </a:t>
            </a:r>
            <a:r>
              <a:rPr lang="uk-UA" sz="1600" b="1" i="1" dirty="0" err="1"/>
              <a:t>propriae</a:t>
            </a:r>
            <a:r>
              <a:rPr lang="uk-UA" sz="1600" b="1" i="1" dirty="0"/>
              <a:t>). </a:t>
            </a:r>
            <a:r>
              <a:rPr lang="uk-UA" sz="1600" dirty="0"/>
              <a:t>Перша загальна підошовна пальцева артерія розгалужується на три власні підошовні пальцеві артерії: до двох сторін великого пальця і до медіальної стороні II пальця. </a:t>
            </a:r>
            <a:r>
              <a:rPr lang="uk-UA" sz="1600" dirty="0" smtClean="0"/>
              <a:t>На </a:t>
            </a:r>
            <a:r>
              <a:rPr lang="uk-UA" sz="1600" dirty="0"/>
              <a:t>рівні головок плеснових кісток від загальних підошовних пальцевих артерій до тильних пальцевих артерій відходять </a:t>
            </a:r>
            <a:r>
              <a:rPr lang="uk-UA" sz="1600" b="1" i="1" dirty="0" err="1"/>
              <a:t>прободаючі</a:t>
            </a:r>
            <a:r>
              <a:rPr lang="uk-UA" sz="1600" b="1" i="1" dirty="0"/>
              <a:t> гілки (</a:t>
            </a:r>
            <a:r>
              <a:rPr lang="uk-UA" sz="1600" b="1" i="1" dirty="0" err="1"/>
              <a:t>rr</a:t>
            </a:r>
            <a:r>
              <a:rPr lang="uk-UA" sz="1600" b="1" i="1" dirty="0"/>
              <a:t>. </a:t>
            </a:r>
            <a:r>
              <a:rPr lang="uk-UA" sz="1600" b="1" i="1" dirty="0" err="1"/>
              <a:t>perforantes</a:t>
            </a:r>
            <a:r>
              <a:rPr lang="uk-UA" sz="1600" b="1" i="1" dirty="0"/>
              <a:t>). </a:t>
            </a:r>
            <a:r>
              <a:rPr lang="uk-UA" sz="1600" dirty="0"/>
              <a:t>Ці </a:t>
            </a:r>
            <a:r>
              <a:rPr lang="uk-UA" sz="1600" dirty="0" err="1"/>
              <a:t>прободающие</a:t>
            </a:r>
            <a:r>
              <a:rPr lang="uk-UA" sz="1600" dirty="0"/>
              <a:t> гілки є анастомозами, що з'єднують артерії підошви і тилу стопи.</a:t>
            </a:r>
            <a:endParaRPr lang="ru-RU" sz="1600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r="53182" b="1940"/>
          <a:stretch/>
        </p:blipFill>
        <p:spPr bwMode="auto">
          <a:xfrm>
            <a:off x="0" y="19956"/>
            <a:ext cx="3779912" cy="68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" y="0"/>
            <a:ext cx="3529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0"/>
            <a:ext cx="579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Передня великогомілкова артерія (a. </a:t>
            </a:r>
            <a:r>
              <a:rPr lang="uk-UA" b="1" i="1" dirty="0" err="1"/>
              <a:t>tibialis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dirty="0"/>
              <a:t> відходить від підколінної артерії в підколінній </a:t>
            </a:r>
            <a:r>
              <a:rPr lang="uk-UA" dirty="0" smtClean="0"/>
              <a:t>ямці. </a:t>
            </a:r>
            <a:r>
              <a:rPr lang="uk-UA" dirty="0"/>
              <a:t>Потім артерія виходить через отвір у </a:t>
            </a:r>
            <a:r>
              <a:rPr lang="uk-UA" dirty="0" smtClean="0"/>
              <a:t>міжкістковій </a:t>
            </a:r>
            <a:r>
              <a:rPr lang="uk-UA" dirty="0"/>
              <a:t>перетинки </a:t>
            </a:r>
            <a:r>
              <a:rPr lang="uk-UA" dirty="0" smtClean="0"/>
              <a:t>гомілки та спускається </a:t>
            </a:r>
            <a:r>
              <a:rPr lang="uk-UA" dirty="0"/>
              <a:t>по </a:t>
            </a:r>
            <a:r>
              <a:rPr lang="uk-UA" dirty="0" smtClean="0"/>
              <a:t>її передній </a:t>
            </a:r>
            <a:r>
              <a:rPr lang="uk-UA" dirty="0"/>
              <a:t>поверхні </a:t>
            </a:r>
            <a:r>
              <a:rPr lang="uk-UA" dirty="0" smtClean="0"/>
              <a:t>вниз </a:t>
            </a:r>
            <a:r>
              <a:rPr lang="uk-UA" dirty="0"/>
              <a:t>між переднім </a:t>
            </a:r>
            <a:r>
              <a:rPr lang="uk-UA" dirty="0" err="1" smtClean="0"/>
              <a:t>велико-гомілковим</a:t>
            </a:r>
            <a:r>
              <a:rPr lang="uk-UA" dirty="0" smtClean="0"/>
              <a:t> </a:t>
            </a:r>
            <a:r>
              <a:rPr lang="uk-UA" dirty="0"/>
              <a:t>м'язом і довгим </a:t>
            </a:r>
            <a:r>
              <a:rPr lang="uk-UA" dirty="0" smtClean="0"/>
              <a:t>розгиначем </a:t>
            </a:r>
            <a:r>
              <a:rPr lang="uk-UA" dirty="0"/>
              <a:t>великого пальця стопи і продовжується на стопу під назвою тильної артерії стопи. 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988840"/>
            <a:ext cx="57241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u="sng" dirty="0">
                <a:solidFill>
                  <a:prstClr val="black"/>
                </a:solidFill>
              </a:rPr>
              <a:t>Від передньої великогомілкової артерії </a:t>
            </a:r>
            <a:r>
              <a:rPr lang="uk-UA" u="sng" dirty="0" smtClean="0">
                <a:solidFill>
                  <a:prstClr val="black"/>
                </a:solidFill>
              </a:rPr>
              <a:t>відходять:</a:t>
            </a:r>
          </a:p>
          <a:p>
            <a:pPr lvl="0"/>
            <a:r>
              <a:rPr lang="uk-UA" b="1" i="1" dirty="0"/>
              <a:t>М'язові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musculares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err="1"/>
              <a:t>кровопостачають</a:t>
            </a:r>
            <a:r>
              <a:rPr lang="uk-UA" dirty="0"/>
              <a:t> передні м'язи гомілки. </a:t>
            </a:r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b="1" i="1" dirty="0"/>
              <a:t>Задня великогомілкова зворотна артерія (a. </a:t>
            </a:r>
            <a:r>
              <a:rPr lang="uk-UA" b="1" i="1" dirty="0" err="1"/>
              <a:t>recurrens</a:t>
            </a:r>
            <a:r>
              <a:rPr lang="uk-UA" b="1" i="1" dirty="0"/>
              <a:t> </a:t>
            </a:r>
            <a:r>
              <a:rPr lang="uk-UA" b="1" i="1" dirty="0" err="1"/>
              <a:t>tibialis</a:t>
            </a:r>
            <a:r>
              <a:rPr lang="uk-UA" b="1" i="1" dirty="0"/>
              <a:t> </a:t>
            </a:r>
            <a:r>
              <a:rPr lang="uk-UA" b="1" i="1" dirty="0" err="1"/>
              <a:t>posterior</a:t>
            </a:r>
            <a:r>
              <a:rPr lang="uk-UA" b="1" i="1" dirty="0"/>
              <a:t>)</a:t>
            </a:r>
            <a:r>
              <a:rPr lang="uk-UA" dirty="0"/>
              <a:t> відходить від передньої </a:t>
            </a:r>
            <a:r>
              <a:rPr lang="uk-UA" dirty="0" err="1" smtClean="0"/>
              <a:t>велико-гомілкової</a:t>
            </a:r>
            <a:r>
              <a:rPr lang="uk-UA" dirty="0" smtClean="0"/>
              <a:t> </a:t>
            </a:r>
            <a:r>
              <a:rPr lang="uk-UA" dirty="0"/>
              <a:t>артерії в межах підколінної ямки, де </a:t>
            </a:r>
            <a:r>
              <a:rPr lang="uk-UA" dirty="0" err="1"/>
              <a:t>анастомозує</a:t>
            </a:r>
            <a:r>
              <a:rPr lang="uk-UA" dirty="0"/>
              <a:t> з медіальною нижньою колінною артерією, </a:t>
            </a:r>
            <a:r>
              <a:rPr lang="uk-UA" dirty="0" err="1" smtClean="0"/>
              <a:t>кровопостачає</a:t>
            </a:r>
            <a:r>
              <a:rPr lang="uk-UA" dirty="0" smtClean="0"/>
              <a:t> </a:t>
            </a:r>
            <a:r>
              <a:rPr lang="uk-UA" dirty="0"/>
              <a:t>колінний суглоб і підколінний м'яз. </a:t>
            </a:r>
            <a:endParaRPr lang="uk-UA" dirty="0" smtClean="0">
              <a:solidFill>
                <a:prstClr val="black"/>
              </a:solidFill>
            </a:endParaRPr>
          </a:p>
          <a:p>
            <a:r>
              <a:rPr lang="uk-UA" b="1" i="1" dirty="0"/>
              <a:t>Передня великогомілкова зворотна артерія (a. </a:t>
            </a:r>
            <a:r>
              <a:rPr lang="uk-UA" b="1" i="1" dirty="0" err="1"/>
              <a:t>recurrens</a:t>
            </a:r>
            <a:r>
              <a:rPr lang="uk-UA" b="1" i="1" dirty="0"/>
              <a:t> </a:t>
            </a:r>
            <a:r>
              <a:rPr lang="uk-UA" b="1" i="1" dirty="0" err="1"/>
              <a:t>tibialis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dirty="0"/>
              <a:t> починається від передньої великогомілкової артерії відразу ж після її виходу на передню поверхню міжкісткової перетинки гомілки, слідує вгору і </a:t>
            </a:r>
            <a:r>
              <a:rPr lang="uk-UA" dirty="0" err="1"/>
              <a:t>анастомозує</a:t>
            </a:r>
            <a:r>
              <a:rPr lang="uk-UA" dirty="0"/>
              <a:t> з артеріями, що утворюють колінну суглобову мережу, бере участь в кровопостачанні колінного і </a:t>
            </a:r>
            <a:r>
              <a:rPr lang="uk-UA" dirty="0" err="1"/>
              <a:t>міжгомілкового</a:t>
            </a:r>
            <a:r>
              <a:rPr lang="uk-UA" dirty="0"/>
              <a:t> суглобів, переднього великогомілкового м'яза і довгого розгинача пальців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7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" y="116632"/>
            <a:ext cx="39726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0357" y="335737"/>
            <a:ext cx="5148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Латеральна передня кісточкова артерія (a. </a:t>
            </a:r>
            <a:r>
              <a:rPr lang="uk-UA" b="1" i="1" dirty="0" err="1"/>
              <a:t>maleolaris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 </a:t>
            </a:r>
            <a:r>
              <a:rPr lang="uk-UA" b="1" i="1" dirty="0" err="1"/>
              <a:t>lateralis</a:t>
            </a:r>
            <a:r>
              <a:rPr lang="uk-UA" b="1" i="1" dirty="0"/>
              <a:t>) </a:t>
            </a:r>
            <a:r>
              <a:rPr lang="uk-UA" dirty="0"/>
              <a:t>починається від передньої великогомілкової артерії вище латеральної щиколотки, </a:t>
            </a:r>
            <a:r>
              <a:rPr lang="uk-UA" dirty="0" smtClean="0"/>
              <a:t>живить </a:t>
            </a:r>
            <a:r>
              <a:rPr lang="uk-UA" dirty="0" err="1" smtClean="0"/>
              <a:t>гомілково-стопний</a:t>
            </a:r>
            <a:r>
              <a:rPr lang="uk-UA" dirty="0" smtClean="0"/>
              <a:t> </a:t>
            </a:r>
            <a:r>
              <a:rPr lang="uk-UA" dirty="0"/>
              <a:t>суглоб і кістки передплесна, бере участь в утворенні </a:t>
            </a:r>
            <a:r>
              <a:rPr lang="uk-UA" b="1" i="1" dirty="0"/>
              <a:t>латеральної </a:t>
            </a:r>
            <a:r>
              <a:rPr lang="uk-UA" b="1" i="1" dirty="0" smtClean="0"/>
              <a:t>кісточкової </a:t>
            </a:r>
            <a:r>
              <a:rPr lang="uk-UA" b="1" i="1" dirty="0"/>
              <a:t>мережі (</a:t>
            </a:r>
            <a:r>
              <a:rPr lang="uk-UA" b="1" i="1" dirty="0" err="1"/>
              <a:t>rete</a:t>
            </a:r>
            <a:r>
              <a:rPr lang="uk-UA" b="1" i="1" dirty="0"/>
              <a:t> </a:t>
            </a:r>
            <a:r>
              <a:rPr lang="uk-UA" b="1" i="1" dirty="0" err="1"/>
              <a:t>maleolare</a:t>
            </a:r>
            <a:r>
              <a:rPr lang="uk-UA" b="1" i="1" dirty="0"/>
              <a:t> </a:t>
            </a:r>
            <a:r>
              <a:rPr lang="uk-UA" b="1" i="1" dirty="0" err="1"/>
              <a:t>laterale</a:t>
            </a:r>
            <a:r>
              <a:rPr lang="uk-UA" b="1" i="1" dirty="0"/>
              <a:t>)</a:t>
            </a:r>
            <a:r>
              <a:rPr lang="uk-UA" dirty="0"/>
              <a:t>,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латеральними </a:t>
            </a:r>
            <a:r>
              <a:rPr lang="uk-UA" dirty="0" smtClean="0"/>
              <a:t>кісточковими </a:t>
            </a:r>
            <a:r>
              <a:rPr lang="uk-UA" dirty="0"/>
              <a:t>гілками (від малогомілкової артерії). </a:t>
            </a:r>
            <a:endParaRPr lang="uk-UA" dirty="0" smtClean="0"/>
          </a:p>
          <a:p>
            <a:r>
              <a:rPr lang="uk-UA" b="1" i="1" dirty="0" smtClean="0"/>
              <a:t>Медіальна </a:t>
            </a:r>
            <a:r>
              <a:rPr lang="uk-UA" b="1" i="1" dirty="0"/>
              <a:t>передня кісточкова артерія (a. </a:t>
            </a:r>
            <a:r>
              <a:rPr lang="uk-UA" b="1" i="1" dirty="0" err="1"/>
              <a:t>maleolaris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 </a:t>
            </a:r>
            <a:r>
              <a:rPr lang="uk-UA" b="1" i="1" dirty="0" err="1"/>
              <a:t>medialis</a:t>
            </a:r>
            <a:r>
              <a:rPr lang="uk-UA" b="1" i="1" dirty="0"/>
              <a:t>)</a:t>
            </a:r>
            <a:r>
              <a:rPr lang="uk-UA" dirty="0"/>
              <a:t> відходить від передньої великогомілкової артерії на рівні однойменної латеральної, віддає гілки до </a:t>
            </a:r>
            <a:r>
              <a:rPr lang="uk-UA" dirty="0" smtClean="0"/>
              <a:t>капсули </a:t>
            </a:r>
            <a:r>
              <a:rPr lang="uk-UA" dirty="0"/>
              <a:t>гомілковостопного суглоба і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медіальними </a:t>
            </a:r>
            <a:r>
              <a:rPr lang="uk-UA" dirty="0" smtClean="0"/>
              <a:t>кісточковими </a:t>
            </a:r>
            <a:r>
              <a:rPr lang="uk-UA" dirty="0"/>
              <a:t>гілками (від задньої великогомілкової артерії), бере участь в утворенні </a:t>
            </a:r>
            <a:r>
              <a:rPr lang="uk-UA" b="1" i="1" dirty="0"/>
              <a:t>медіальної </a:t>
            </a:r>
            <a:r>
              <a:rPr lang="uk-UA" b="1" i="1" dirty="0" smtClean="0"/>
              <a:t>кісточкової </a:t>
            </a:r>
            <a:r>
              <a:rPr lang="uk-UA" b="1" i="1" dirty="0"/>
              <a:t>мережі.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63" y="486005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Тильна артерія стопи (a.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pedlis</a:t>
            </a:r>
            <a:r>
              <a:rPr lang="uk-UA" b="1" i="1" dirty="0"/>
              <a:t>)</a:t>
            </a:r>
            <a:r>
              <a:rPr lang="uk-UA" dirty="0"/>
              <a:t> є безпосереднім продовженням передньої великогомілкової артерії на тилу стопи. Тильна артерія стопи направляється </a:t>
            </a:r>
            <a:r>
              <a:rPr lang="uk-UA" dirty="0" smtClean="0"/>
              <a:t>вперед до </a:t>
            </a:r>
            <a:r>
              <a:rPr lang="uk-UA" dirty="0"/>
              <a:t>першого </a:t>
            </a:r>
            <a:r>
              <a:rPr lang="uk-UA" dirty="0" err="1" smtClean="0"/>
              <a:t>міжплеснового</a:t>
            </a:r>
            <a:r>
              <a:rPr lang="uk-UA" dirty="0" smtClean="0"/>
              <a:t> </a:t>
            </a:r>
            <a:r>
              <a:rPr lang="uk-UA" dirty="0"/>
              <a:t>проміжку, де ділиться на свої кінцеві гілки. На стопі </a:t>
            </a:r>
            <a:r>
              <a:rPr lang="uk-UA" dirty="0" smtClean="0"/>
              <a:t>тильна </a:t>
            </a:r>
            <a:r>
              <a:rPr lang="uk-UA" dirty="0"/>
              <a:t>артерія проходить між сухожилками </a:t>
            </a:r>
            <a:r>
              <a:rPr lang="uk-UA" dirty="0" smtClean="0"/>
              <a:t>довгого розгинача </a:t>
            </a:r>
            <a:r>
              <a:rPr lang="uk-UA" dirty="0"/>
              <a:t>великого пальця і </a:t>
            </a:r>
            <a:r>
              <a:rPr lang="uk-UA" dirty="0" smtClean="0"/>
              <a:t>довгого розгинача </a:t>
            </a:r>
            <a:r>
              <a:rPr lang="uk-UA" dirty="0"/>
              <a:t>пальців у власному </a:t>
            </a:r>
            <a:r>
              <a:rPr lang="uk-UA" dirty="0" smtClean="0"/>
              <a:t>фіброзному </a:t>
            </a:r>
            <a:r>
              <a:rPr lang="uk-UA" dirty="0"/>
              <a:t>каналі. На тилу стопи артерія легко прощупується під шкірою. Тильна артерія стопи і її гілки </a:t>
            </a:r>
            <a:r>
              <a:rPr lang="uk-UA" dirty="0" err="1"/>
              <a:t>кровопостачають</a:t>
            </a:r>
            <a:r>
              <a:rPr lang="uk-UA" dirty="0"/>
              <a:t> кістки, суглоби стопи, шкіру тилу, медіального і латерального країв стопи, м'язи тилу стопи, пальці, II-IV міжкісткової </a:t>
            </a:r>
            <a:r>
              <a:rPr lang="uk-UA" dirty="0" smtClean="0"/>
              <a:t>м'язи.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29711"/>
            <a:ext cx="63001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Гілками </a:t>
            </a:r>
            <a:r>
              <a:rPr lang="uk-UA" u="sng" dirty="0" smtClean="0"/>
              <a:t>тильної </a:t>
            </a:r>
            <a:r>
              <a:rPr lang="uk-UA" u="sng" dirty="0"/>
              <a:t>артерії стопи </a:t>
            </a:r>
            <a:r>
              <a:rPr lang="uk-UA" u="sng" dirty="0" smtClean="0"/>
              <a:t>є: </a:t>
            </a:r>
          </a:p>
          <a:p>
            <a:r>
              <a:rPr lang="uk-UA" b="1" i="1" dirty="0"/>
              <a:t>Латеральна і медіальні передплеснові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tarsales</a:t>
            </a:r>
            <a:r>
              <a:rPr lang="uk-UA" b="1" i="1" dirty="0"/>
              <a:t> </a:t>
            </a:r>
            <a:r>
              <a:rPr lang="uk-UA" b="1" i="1" dirty="0" err="1"/>
              <a:t>lateralis</a:t>
            </a:r>
            <a:r>
              <a:rPr lang="uk-UA" b="1" i="1" dirty="0"/>
              <a:t> </a:t>
            </a:r>
            <a:r>
              <a:rPr lang="uk-UA" b="1" i="1" dirty="0" err="1"/>
              <a:t>et</a:t>
            </a:r>
            <a:r>
              <a:rPr lang="uk-UA" b="1" i="1" dirty="0"/>
              <a:t> </a:t>
            </a:r>
            <a:r>
              <a:rPr lang="uk-UA" b="1" i="1" dirty="0" err="1"/>
              <a:t>mediales</a:t>
            </a:r>
            <a:r>
              <a:rPr lang="uk-UA" b="1" i="1" dirty="0"/>
              <a:t>) </a:t>
            </a:r>
            <a:r>
              <a:rPr lang="uk-UA" dirty="0"/>
              <a:t>направляються до медіального і латерального боків тилу стопи. Медіальні передплеснові артерії </a:t>
            </a:r>
            <a:r>
              <a:rPr lang="uk-UA" dirty="0" err="1"/>
              <a:t>анастомозують</a:t>
            </a:r>
            <a:r>
              <a:rPr lang="uk-UA" dirty="0"/>
              <a:t> з гілками медіальної підошовної артерії. Латеральна </a:t>
            </a:r>
            <a:r>
              <a:rPr lang="uk-UA" dirty="0" err="1"/>
              <a:t>передплеснева</a:t>
            </a:r>
            <a:r>
              <a:rPr lang="uk-UA" dirty="0"/>
              <a:t> артерія бере початок на рівні головки таранної кістки, йде вперед, віддає бічні гілки і з'єднується з дугоподібною артерією.</a:t>
            </a:r>
            <a:endParaRPr lang="ru-RU" dirty="0"/>
          </a:p>
          <a:p>
            <a:r>
              <a:rPr lang="uk-UA" b="1" i="1" dirty="0" smtClean="0"/>
              <a:t>Дугоподібна </a:t>
            </a:r>
            <a:r>
              <a:rPr lang="uk-UA" b="1" i="1" dirty="0"/>
              <a:t>артерія (a. </a:t>
            </a:r>
            <a:r>
              <a:rPr lang="uk-UA" b="1" i="1" dirty="0" err="1"/>
              <a:t>arcuata</a:t>
            </a:r>
            <a:r>
              <a:rPr lang="uk-UA" b="1" i="1" dirty="0"/>
              <a:t>)</a:t>
            </a:r>
            <a:r>
              <a:rPr lang="uk-UA" dirty="0"/>
              <a:t> відходить на рівні медіальної клиноподібної кістки, йде </a:t>
            </a:r>
            <a:r>
              <a:rPr lang="uk-UA" dirty="0" err="1"/>
              <a:t>латерально</a:t>
            </a:r>
            <a:r>
              <a:rPr lang="uk-UA" dirty="0"/>
              <a:t> на рівні </a:t>
            </a:r>
            <a:r>
              <a:rPr lang="uk-UA" dirty="0" smtClean="0"/>
              <a:t>основи </a:t>
            </a:r>
            <a:r>
              <a:rPr lang="uk-UA" dirty="0"/>
              <a:t>плеснових кісток і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>латеральною передплесновою </a:t>
            </a:r>
            <a:r>
              <a:rPr lang="uk-UA" dirty="0"/>
              <a:t>артерією. Від дугоподібної артерії відходять II-IV тильні плеснові </a:t>
            </a:r>
            <a:r>
              <a:rPr lang="uk-UA" dirty="0" smtClean="0"/>
              <a:t>артерії.</a:t>
            </a:r>
            <a:endParaRPr lang="ru-RU" dirty="0"/>
          </a:p>
          <a:p>
            <a:r>
              <a:rPr lang="uk-UA" b="1" i="1" dirty="0" smtClean="0"/>
              <a:t>Тильні </a:t>
            </a:r>
            <a:r>
              <a:rPr lang="uk-UA" b="1" i="1" dirty="0"/>
              <a:t>плеснові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metatarsales</a:t>
            </a:r>
            <a:r>
              <a:rPr lang="uk-UA" b="1" i="1" dirty="0"/>
              <a:t>)</a:t>
            </a:r>
            <a:r>
              <a:rPr lang="uk-UA" dirty="0"/>
              <a:t> йдуть до відповідних </a:t>
            </a:r>
            <a:r>
              <a:rPr lang="uk-UA" dirty="0" smtClean="0"/>
              <a:t>міжкісткових плеснових проміжків </a:t>
            </a:r>
            <a:r>
              <a:rPr lang="uk-UA" dirty="0"/>
              <a:t>і діляться (кожна) на дві тильні пальцеві артерії. Перша тильна </a:t>
            </a:r>
            <a:r>
              <a:rPr lang="uk-UA" dirty="0" err="1" smtClean="0"/>
              <a:t>плеснева</a:t>
            </a:r>
            <a:r>
              <a:rPr lang="uk-UA" dirty="0" smtClean="0"/>
              <a:t> </a:t>
            </a:r>
            <a:r>
              <a:rPr lang="uk-UA" dirty="0"/>
              <a:t>артерія </a:t>
            </a:r>
            <a:r>
              <a:rPr lang="uk-UA" dirty="0" smtClean="0"/>
              <a:t>ділиться </a:t>
            </a:r>
            <a:r>
              <a:rPr lang="uk-UA" dirty="0"/>
              <a:t>на три </a:t>
            </a:r>
            <a:r>
              <a:rPr lang="uk-UA" i="1" dirty="0"/>
              <a:t>тильні пальцеві артерії (</a:t>
            </a:r>
            <a:r>
              <a:rPr lang="uk-UA" i="1" dirty="0" err="1"/>
              <a:t>aa</a:t>
            </a:r>
            <a:r>
              <a:rPr lang="uk-UA" i="1" dirty="0"/>
              <a:t>. </a:t>
            </a:r>
            <a:r>
              <a:rPr lang="uk-UA" i="1" dirty="0" err="1" smtClean="0"/>
              <a:t>digitаles</a:t>
            </a:r>
            <a:r>
              <a:rPr lang="uk-UA" i="1" dirty="0" smtClean="0"/>
              <a:t> </a:t>
            </a:r>
            <a:r>
              <a:rPr lang="uk-UA" i="1" dirty="0" err="1"/>
              <a:t>dorsales</a:t>
            </a:r>
            <a:r>
              <a:rPr lang="uk-UA" i="1" dirty="0"/>
              <a:t>), </a:t>
            </a:r>
            <a:r>
              <a:rPr lang="uk-UA" dirty="0"/>
              <a:t>що прямують до обох сторін великого пальця і </a:t>
            </a:r>
            <a:r>
              <a:rPr lang="uk-UA" dirty="0" err="1"/>
              <a:t>​​до</a:t>
            </a:r>
            <a:r>
              <a:rPr lang="uk-UA" dirty="0"/>
              <a:t> </a:t>
            </a:r>
            <a:r>
              <a:rPr lang="uk-UA" dirty="0" smtClean="0"/>
              <a:t>медіального боку </a:t>
            </a:r>
            <a:r>
              <a:rPr lang="uk-UA" dirty="0"/>
              <a:t>II пальця. </a:t>
            </a:r>
            <a:endParaRPr lang="ru-RU" dirty="0"/>
          </a:p>
          <a:p>
            <a:r>
              <a:rPr lang="uk-UA" b="1" i="1" dirty="0"/>
              <a:t>Глибока підошовна артерія (a. </a:t>
            </a:r>
            <a:r>
              <a:rPr lang="uk-UA" b="1" i="1" dirty="0" err="1" smtClean="0"/>
              <a:t>plantаris</a:t>
            </a:r>
            <a:r>
              <a:rPr lang="uk-UA" b="1" i="1" dirty="0" smtClean="0"/>
              <a:t> </a:t>
            </a:r>
            <a:r>
              <a:rPr lang="uk-UA" b="1" i="1" dirty="0" err="1"/>
              <a:t>profunda</a:t>
            </a:r>
            <a:r>
              <a:rPr lang="uk-UA" b="1" i="1" dirty="0"/>
              <a:t>)</a:t>
            </a:r>
            <a:r>
              <a:rPr lang="uk-UA" dirty="0"/>
              <a:t> відділяється від тильної артерії стопи, проходить через I </a:t>
            </a:r>
            <a:r>
              <a:rPr lang="uk-UA" dirty="0" err="1" smtClean="0"/>
              <a:t>міжплесновий</a:t>
            </a:r>
            <a:r>
              <a:rPr lang="uk-UA" dirty="0" smtClean="0"/>
              <a:t> </a:t>
            </a:r>
            <a:r>
              <a:rPr lang="uk-UA" dirty="0"/>
              <a:t>проміжок на підошву, </a:t>
            </a:r>
            <a:r>
              <a:rPr lang="uk-UA" dirty="0" err="1" smtClean="0"/>
              <a:t>прободає</a:t>
            </a:r>
            <a:r>
              <a:rPr lang="uk-UA" dirty="0" smtClean="0"/>
              <a:t> перший тильний міжкістковий </a:t>
            </a:r>
            <a:r>
              <a:rPr lang="uk-UA" dirty="0"/>
              <a:t>м'яз і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>підошовною </a:t>
            </a:r>
            <a:r>
              <a:rPr lang="uk-UA" dirty="0"/>
              <a:t>дугою.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9" t="17875" r="21122" b="13163"/>
          <a:stretch/>
        </p:blipFill>
        <p:spPr bwMode="auto">
          <a:xfrm>
            <a:off x="395536" y="281841"/>
            <a:ext cx="2279294" cy="64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Пристінкові гілки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700808"/>
            <a:ext cx="3384376" cy="313932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u="sng" dirty="0" smtClean="0"/>
              <a:t>До пристінкових </a:t>
            </a:r>
            <a:r>
              <a:rPr lang="uk-UA" u="sng" dirty="0"/>
              <a:t>(</a:t>
            </a:r>
            <a:r>
              <a:rPr lang="uk-UA" u="sng" dirty="0" smtClean="0"/>
              <a:t>парієтальних) гілок </a:t>
            </a:r>
            <a:r>
              <a:rPr lang="uk-UA" u="sng" dirty="0"/>
              <a:t>внутрішньої клубової артерії </a:t>
            </a:r>
            <a:r>
              <a:rPr lang="uk-UA" u="sng" dirty="0" smtClean="0"/>
              <a:t>відносяться: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клубово-поперекова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латеральні крижові артерії,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 smtClean="0"/>
              <a:t>затульна</a:t>
            </a:r>
            <a:r>
              <a:rPr lang="uk-UA" dirty="0" smtClean="0"/>
              <a:t>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верхня сіднична </a:t>
            </a:r>
            <a:r>
              <a:rPr lang="uk-UA" dirty="0"/>
              <a:t>артерія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нижня сіднична артерія, </a:t>
            </a:r>
          </a:p>
          <a:p>
            <a:r>
              <a:rPr lang="uk-UA" dirty="0" smtClean="0"/>
              <a:t>що </a:t>
            </a:r>
            <a:r>
              <a:rPr lang="uk-UA" dirty="0"/>
              <a:t>йдуть до стінок малого тазу, </a:t>
            </a:r>
            <a:endParaRPr lang="uk-UA" dirty="0" smtClean="0"/>
          </a:p>
          <a:p>
            <a:r>
              <a:rPr lang="uk-UA" dirty="0" smtClean="0"/>
              <a:t>в сідничну ділянку і </a:t>
            </a:r>
            <a:r>
              <a:rPr lang="uk-UA" dirty="0"/>
              <a:t>до </a:t>
            </a:r>
            <a:r>
              <a:rPr lang="uk-UA" dirty="0" smtClean="0"/>
              <a:t>привідних м'язів </a:t>
            </a:r>
            <a:r>
              <a:rPr lang="uk-UA" dirty="0"/>
              <a:t>стегна.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544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Клубово-поперекова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iliolumbaris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2624" y="1124744"/>
            <a:ext cx="3387726" cy="563231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Клубово-поперекова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початку </a:t>
            </a:r>
            <a:r>
              <a:rPr lang="uk-UA" dirty="0" smtClean="0"/>
              <a:t>заднього стовбура внутрішньої </a:t>
            </a:r>
            <a:r>
              <a:rPr lang="uk-UA" dirty="0"/>
              <a:t>клубової артерії, прямує назад і </a:t>
            </a:r>
            <a:r>
              <a:rPr lang="uk-UA" dirty="0" err="1" smtClean="0"/>
              <a:t>латерально</a:t>
            </a:r>
            <a:r>
              <a:rPr lang="uk-UA" dirty="0" smtClean="0"/>
              <a:t>, </a:t>
            </a:r>
            <a:r>
              <a:rPr lang="uk-UA" dirty="0"/>
              <a:t>віддає клубову і поперекову гілки. </a:t>
            </a:r>
            <a:endParaRPr lang="uk-UA" dirty="0" smtClean="0"/>
          </a:p>
          <a:p>
            <a:r>
              <a:rPr lang="uk-UA" b="1" i="1" dirty="0" smtClean="0"/>
              <a:t>Клубова </a:t>
            </a:r>
            <a:r>
              <a:rPr lang="uk-UA" b="1" i="1" dirty="0"/>
              <a:t>гілка (r. </a:t>
            </a:r>
            <a:r>
              <a:rPr lang="uk-UA" b="1" i="1" dirty="0" err="1"/>
              <a:t>iliacus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err="1"/>
              <a:t>кровозабезпечує</a:t>
            </a:r>
            <a:r>
              <a:rPr lang="uk-UA" dirty="0"/>
              <a:t> однойменний м'яз і клубову кістку. </a:t>
            </a:r>
            <a:r>
              <a:rPr lang="uk-UA" b="1" i="1" dirty="0"/>
              <a:t>Поперекова гілка (r. </a:t>
            </a:r>
            <a:r>
              <a:rPr lang="uk-UA" b="1" i="1" dirty="0" err="1"/>
              <a:t>lumbalis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/>
              <a:t>направляється до великого поперекового </a:t>
            </a:r>
            <a:r>
              <a:rPr lang="uk-UA" dirty="0" smtClean="0"/>
              <a:t>і </a:t>
            </a:r>
            <a:r>
              <a:rPr lang="uk-UA" dirty="0"/>
              <a:t>квадратного </a:t>
            </a:r>
            <a:r>
              <a:rPr lang="uk-UA" dirty="0" smtClean="0"/>
              <a:t>м'язів </a:t>
            </a:r>
            <a:r>
              <a:rPr lang="uk-UA" dirty="0"/>
              <a:t>попереку, які ця гілка </a:t>
            </a:r>
            <a:r>
              <a:rPr lang="uk-UA" dirty="0" err="1"/>
              <a:t>кровопостачає</a:t>
            </a:r>
            <a:r>
              <a:rPr lang="uk-UA" dirty="0"/>
              <a:t>. </a:t>
            </a:r>
            <a:r>
              <a:rPr lang="uk-UA" dirty="0" smtClean="0"/>
              <a:t>Від </a:t>
            </a:r>
            <a:r>
              <a:rPr lang="uk-UA" dirty="0"/>
              <a:t>поперекової гілки відходить </a:t>
            </a:r>
            <a:r>
              <a:rPr lang="uk-UA" b="1" i="1" dirty="0" smtClean="0"/>
              <a:t>спинномозкова </a:t>
            </a:r>
            <a:r>
              <a:rPr lang="uk-UA" b="1" i="1" dirty="0"/>
              <a:t>гілка </a:t>
            </a:r>
            <a:r>
              <a:rPr lang="uk-UA" b="1" i="1" dirty="0" smtClean="0"/>
              <a:t>(</a:t>
            </a:r>
            <a:r>
              <a:rPr lang="uk-UA" b="1" i="1" dirty="0"/>
              <a:t>r. </a:t>
            </a:r>
            <a:r>
              <a:rPr lang="uk-UA" b="1" i="1" dirty="0" err="1"/>
              <a:t>spinalis</a:t>
            </a:r>
            <a:r>
              <a:rPr lang="uk-UA" b="1" i="1" dirty="0"/>
              <a:t>)</a:t>
            </a:r>
            <a:r>
              <a:rPr lang="uk-UA" dirty="0"/>
              <a:t>, яка направляється в крижовий канал, де </a:t>
            </a:r>
            <a:r>
              <a:rPr lang="uk-UA" dirty="0" err="1"/>
              <a:t>кровопостачає</a:t>
            </a:r>
            <a:r>
              <a:rPr lang="uk-UA" dirty="0"/>
              <a:t> корінці спинномозкових нервів і оболонки спинного мозку.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1846"/>
          <a:stretch/>
        </p:blipFill>
        <p:spPr bwMode="auto">
          <a:xfrm>
            <a:off x="0" y="1438274"/>
            <a:ext cx="564877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131840" y="2492896"/>
            <a:ext cx="1152128" cy="117728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24385" y="1700808"/>
            <a:ext cx="1" cy="264604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87624" y="2708920"/>
            <a:ext cx="864096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31840" y="2142422"/>
            <a:ext cx="576064" cy="588640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6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Латеральні крижові артерії </a:t>
            </a:r>
            <a:br>
              <a:rPr lang="uk-UA" b="1" i="1" dirty="0" smtClean="0"/>
            </a:br>
            <a:r>
              <a:rPr lang="uk-UA" b="1" i="1" dirty="0" smtClean="0"/>
              <a:t>(</a:t>
            </a:r>
            <a:r>
              <a:rPr lang="uk-UA" b="1" i="1" dirty="0" err="1" smtClean="0"/>
              <a:t>aa</a:t>
            </a:r>
            <a:r>
              <a:rPr lang="uk-UA" b="1" i="1" dirty="0" smtClean="0"/>
              <a:t>. </a:t>
            </a:r>
            <a:r>
              <a:rPr lang="uk-UA" b="1" i="1" dirty="0" err="1" smtClean="0"/>
              <a:t>sacrales</a:t>
            </a:r>
            <a:r>
              <a:rPr lang="uk-UA" b="1" i="1" dirty="0" smtClean="0"/>
              <a:t> </a:t>
            </a:r>
            <a:r>
              <a:rPr lang="uk-UA" b="1" i="1" dirty="0" err="1" smtClean="0"/>
              <a:t>laterales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225689"/>
            <a:ext cx="3348542" cy="563231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Латеральні крижові </a:t>
            </a:r>
            <a:r>
              <a:rPr lang="uk-UA" b="1" dirty="0" smtClean="0"/>
              <a:t>артерії</a:t>
            </a:r>
            <a:r>
              <a:rPr lang="uk-UA" dirty="0" smtClean="0"/>
              <a:t>, </a:t>
            </a:r>
            <a:r>
              <a:rPr lang="uk-UA" dirty="0"/>
              <a:t>верхня і нижня, відходять на початку заднього стовбура </a:t>
            </a:r>
            <a:r>
              <a:rPr lang="uk-UA" dirty="0" smtClean="0"/>
              <a:t>внутрішньої </a:t>
            </a:r>
            <a:r>
              <a:rPr lang="uk-UA" dirty="0"/>
              <a:t>клубової </a:t>
            </a:r>
            <a:r>
              <a:rPr lang="uk-UA" dirty="0" smtClean="0"/>
              <a:t>артерії, </a:t>
            </a:r>
            <a:r>
              <a:rPr lang="uk-UA" dirty="0"/>
              <a:t>поруч з клубово-поперековою артерією. Артерії йдуть вниз по латеральній частині тазової поверхні крижів, де віддають </a:t>
            </a:r>
            <a:r>
              <a:rPr lang="uk-UA" b="1" i="1" dirty="0"/>
              <a:t>спинномозкові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spinales</a:t>
            </a:r>
            <a:r>
              <a:rPr lang="uk-UA" b="1" i="1" dirty="0"/>
              <a:t>)</a:t>
            </a:r>
            <a:r>
              <a:rPr lang="uk-UA" dirty="0"/>
              <a:t>. Ці гілки через передні крижові отвори направляються до оболонок спинного мозку і корінців спинномозкових нервів. Латеральні крижові артерії </a:t>
            </a:r>
            <a:r>
              <a:rPr lang="uk-UA" dirty="0" err="1"/>
              <a:t>кровопостачають</a:t>
            </a:r>
            <a:r>
              <a:rPr lang="uk-UA" dirty="0"/>
              <a:t> крижі, зв'язки крижів і куприка, оболонки спинного мозку, м'яз, що піднімає задній прохід, грушоподібний м'яз і глибокі м'язи спини.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1846"/>
          <a:stretch/>
        </p:blipFill>
        <p:spPr bwMode="auto">
          <a:xfrm>
            <a:off x="0" y="1438274"/>
            <a:ext cx="564877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635896" y="3453204"/>
            <a:ext cx="1152128" cy="58864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995936" y="3429000"/>
            <a:ext cx="792088" cy="82632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283968" y="4437112"/>
            <a:ext cx="864096" cy="36004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91980" y="4797152"/>
            <a:ext cx="75608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771" y="188640"/>
            <a:ext cx="6289364" cy="839721"/>
          </a:xfrm>
        </p:spPr>
        <p:txBody>
          <a:bodyPr>
            <a:noAutofit/>
          </a:bodyPr>
          <a:lstStyle/>
          <a:p>
            <a:r>
              <a:rPr lang="uk-UA" sz="4000" b="1" i="1" dirty="0" smtClean="0"/>
              <a:t>Верхня сіднична артерія </a:t>
            </a:r>
            <a:br>
              <a:rPr lang="uk-UA" sz="4000" b="1" i="1" dirty="0" smtClean="0"/>
            </a:br>
            <a:r>
              <a:rPr lang="uk-UA" sz="4000" b="1" i="1" dirty="0" smtClean="0"/>
              <a:t>(a. </a:t>
            </a:r>
            <a:r>
              <a:rPr lang="uk-UA" sz="4000" b="1" i="1" dirty="0" err="1" smtClean="0"/>
              <a:t>glutea</a:t>
            </a:r>
            <a:r>
              <a:rPr lang="uk-UA" sz="4000" b="1" i="1" dirty="0" smtClean="0"/>
              <a:t> </a:t>
            </a:r>
            <a:r>
              <a:rPr lang="uk-UA" sz="4000" b="1" i="1" dirty="0" err="1" smtClean="0"/>
              <a:t>superior</a:t>
            </a:r>
            <a:r>
              <a:rPr lang="uk-UA" sz="4000" b="1" i="1" dirty="0" smtClean="0"/>
              <a:t>)</a:t>
            </a:r>
            <a:endParaRPr lang="ru-RU" sz="40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11846"/>
          <a:stretch/>
        </p:blipFill>
        <p:spPr bwMode="auto">
          <a:xfrm>
            <a:off x="0" y="1438274"/>
            <a:ext cx="564877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9832" y="941894"/>
            <a:ext cx="3495230" cy="590931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Верхня сіднична </a:t>
            </a:r>
            <a:r>
              <a:rPr lang="uk-UA" b="1" dirty="0" smtClean="0"/>
              <a:t>артерія</a:t>
            </a:r>
            <a:r>
              <a:rPr lang="uk-UA" b="1" i="1" dirty="0" smtClean="0"/>
              <a:t> </a:t>
            </a:r>
            <a:r>
              <a:rPr lang="uk-UA" dirty="0" smtClean="0"/>
              <a:t>є безпосереднім продовженням заднього стовбура </a:t>
            </a:r>
            <a:r>
              <a:rPr lang="uk-UA" dirty="0"/>
              <a:t>внутрішньої клубової артерії, </a:t>
            </a:r>
            <a:r>
              <a:rPr lang="uk-UA" dirty="0" smtClean="0"/>
              <a:t>направляється до </a:t>
            </a:r>
            <a:r>
              <a:rPr lang="uk-UA" dirty="0" err="1"/>
              <a:t>надгрушеподібного</a:t>
            </a:r>
            <a:r>
              <a:rPr lang="uk-UA" dirty="0"/>
              <a:t> отвору і через нього виходить на сідничну ділянку, де ділиться на поверхневу і глибоку гілки. </a:t>
            </a:r>
            <a:r>
              <a:rPr lang="uk-UA" b="1" i="1" dirty="0"/>
              <a:t>Поверхнева гілка (r. </a:t>
            </a:r>
            <a:r>
              <a:rPr lang="uk-UA" b="1" i="1" dirty="0" err="1"/>
              <a:t>superficialis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err="1"/>
              <a:t>кровозабезпечує</a:t>
            </a:r>
            <a:r>
              <a:rPr lang="uk-UA" dirty="0"/>
              <a:t> шкіру сідничної ділянки, малий і середній сідничні м'язи. </a:t>
            </a:r>
            <a:endParaRPr lang="uk-UA" dirty="0" smtClean="0"/>
          </a:p>
          <a:p>
            <a:r>
              <a:rPr lang="uk-UA" b="1" i="1" dirty="0" smtClean="0"/>
              <a:t>Глибока </a:t>
            </a:r>
            <a:r>
              <a:rPr lang="uk-UA" b="1" i="1" dirty="0"/>
              <a:t>гілка (r. </a:t>
            </a:r>
            <a:r>
              <a:rPr lang="uk-UA" b="1" i="1" dirty="0" err="1"/>
              <a:t>profundus</a:t>
            </a:r>
            <a:r>
              <a:rPr lang="uk-UA" b="1" i="1" dirty="0"/>
              <a:t>)</a:t>
            </a:r>
            <a:r>
              <a:rPr lang="uk-UA" b="1" dirty="0"/>
              <a:t>, </a:t>
            </a:r>
            <a:r>
              <a:rPr lang="uk-UA" dirty="0"/>
              <a:t>в свою чергу, ділиться на </a:t>
            </a:r>
            <a:r>
              <a:rPr lang="uk-UA" i="1" dirty="0" smtClean="0"/>
              <a:t>верхню </a:t>
            </a:r>
            <a:r>
              <a:rPr lang="uk-UA" dirty="0"/>
              <a:t>і </a:t>
            </a:r>
            <a:r>
              <a:rPr lang="uk-UA" i="1" dirty="0"/>
              <a:t>нижню гілки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superior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/>
              <a:t>)</a:t>
            </a:r>
            <a:r>
              <a:rPr lang="uk-UA" dirty="0"/>
              <a:t>. Верхня гілка </a:t>
            </a:r>
            <a:r>
              <a:rPr lang="uk-UA" dirty="0" err="1"/>
              <a:t>кровозабезпечує</a:t>
            </a:r>
            <a:r>
              <a:rPr lang="uk-UA" dirty="0"/>
              <a:t> середній і малий сідничні м'язи, нижня гілка </a:t>
            </a:r>
            <a:r>
              <a:rPr lang="uk-UA" dirty="0" smtClean="0"/>
              <a:t>теж йде </a:t>
            </a:r>
            <a:r>
              <a:rPr lang="uk-UA" dirty="0"/>
              <a:t>до цих м'язів, а також </a:t>
            </a:r>
            <a:r>
              <a:rPr lang="uk-UA" dirty="0" err="1"/>
              <a:t>кровопостачає</a:t>
            </a:r>
            <a:r>
              <a:rPr lang="uk-UA" dirty="0"/>
              <a:t> кульшовий суглоб.</a:t>
            </a: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2" r="949" b="7923"/>
          <a:stretch/>
        </p:blipFill>
        <p:spPr bwMode="auto">
          <a:xfrm>
            <a:off x="443617" y="2636912"/>
            <a:ext cx="43444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419872" y="4309334"/>
            <a:ext cx="136815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3768" y="3792293"/>
            <a:ext cx="1368152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062" y="0"/>
            <a:ext cx="5272465" cy="1143000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/>
              <a:t>Затульна</a:t>
            </a:r>
            <a:r>
              <a:rPr lang="uk-UA" b="1" i="1" dirty="0" smtClean="0"/>
              <a:t>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obturatoria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1" y="1603"/>
            <a:ext cx="3923929" cy="590931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err="1"/>
              <a:t>Затульна</a:t>
            </a:r>
            <a:r>
              <a:rPr lang="uk-UA" b="1" dirty="0"/>
              <a:t> артерія </a:t>
            </a:r>
            <a:r>
              <a:rPr lang="uk-UA" dirty="0" smtClean="0"/>
              <a:t>відходить від переднього </a:t>
            </a:r>
            <a:r>
              <a:rPr lang="uk-UA" dirty="0"/>
              <a:t>стовбура внутрішньої клубової артерії, </a:t>
            </a:r>
            <a:r>
              <a:rPr lang="uk-UA" dirty="0" smtClean="0"/>
              <a:t>йде </a:t>
            </a:r>
            <a:r>
              <a:rPr lang="uk-UA" dirty="0"/>
              <a:t>вперед по бічній стінці малого таза. На своєму шляху в порожнині малого таза </a:t>
            </a:r>
            <a:r>
              <a:rPr lang="uk-UA" dirty="0" smtClean="0"/>
              <a:t>віддає </a:t>
            </a:r>
            <a:r>
              <a:rPr lang="uk-UA" b="1" i="1" dirty="0"/>
              <a:t>лобкову гілку (r. </a:t>
            </a:r>
            <a:r>
              <a:rPr lang="uk-UA" b="1" i="1" dirty="0" err="1"/>
              <a:t>pubicus</a:t>
            </a:r>
            <a:r>
              <a:rPr lang="uk-UA" b="1" i="1" dirty="0" smtClean="0"/>
              <a:t>)</a:t>
            </a:r>
            <a:r>
              <a:rPr lang="uk-UA" dirty="0" smtClean="0"/>
              <a:t>, яка </a:t>
            </a:r>
          </a:p>
          <a:p>
            <a:r>
              <a:rPr lang="uk-UA" dirty="0" smtClean="0"/>
              <a:t>на рівні глибокого </a:t>
            </a:r>
            <a:r>
              <a:rPr lang="uk-UA" dirty="0"/>
              <a:t>кільця стегнового каналу </a:t>
            </a:r>
            <a:r>
              <a:rPr lang="uk-UA" dirty="0" err="1"/>
              <a:t>анастомозує</a:t>
            </a:r>
            <a:r>
              <a:rPr lang="uk-UA" dirty="0"/>
              <a:t> із </a:t>
            </a:r>
            <a:r>
              <a:rPr lang="uk-UA" dirty="0" err="1"/>
              <a:t>затульною</a:t>
            </a:r>
            <a:r>
              <a:rPr lang="uk-UA" dirty="0"/>
              <a:t> гілкою нижньої надчеревної артерії.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порожнини малого таза </a:t>
            </a:r>
            <a:r>
              <a:rPr lang="uk-UA" dirty="0" err="1"/>
              <a:t>затульна</a:t>
            </a:r>
            <a:r>
              <a:rPr lang="uk-UA" dirty="0"/>
              <a:t> артерія через </a:t>
            </a:r>
            <a:r>
              <a:rPr lang="uk-UA" dirty="0" err="1"/>
              <a:t>затульний</a:t>
            </a:r>
            <a:r>
              <a:rPr lang="uk-UA" dirty="0"/>
              <a:t> канал виходить на стегно, де ділиться на </a:t>
            </a:r>
            <a:r>
              <a:rPr lang="uk-UA" b="1" i="1" dirty="0"/>
              <a:t>передню </a:t>
            </a:r>
            <a:r>
              <a:rPr lang="uk-UA" b="1" i="1" dirty="0" smtClean="0"/>
              <a:t>гілку </a:t>
            </a:r>
            <a:r>
              <a:rPr lang="uk-UA" b="1" i="1" dirty="0"/>
              <a:t>(r.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smtClean="0"/>
              <a:t>і </a:t>
            </a:r>
            <a:r>
              <a:rPr lang="uk-UA" b="1" i="1" dirty="0" smtClean="0"/>
              <a:t>задню гілку </a:t>
            </a:r>
            <a:r>
              <a:rPr lang="uk-UA" b="1" i="1" dirty="0"/>
              <a:t>(r. </a:t>
            </a:r>
            <a:r>
              <a:rPr lang="uk-UA" b="1" i="1" dirty="0" err="1"/>
              <a:t>posterior</a:t>
            </a:r>
            <a:r>
              <a:rPr lang="uk-UA" b="1" i="1" dirty="0" smtClean="0"/>
              <a:t>)</a:t>
            </a:r>
            <a:r>
              <a:rPr lang="uk-UA" dirty="0" smtClean="0"/>
              <a:t>, які живлять шкіру </a:t>
            </a:r>
            <a:r>
              <a:rPr lang="uk-UA" dirty="0"/>
              <a:t>зовнішніх статевих органів, зовнішній </a:t>
            </a:r>
            <a:r>
              <a:rPr lang="uk-UA" dirty="0" err="1"/>
              <a:t>затульний</a:t>
            </a:r>
            <a:r>
              <a:rPr lang="uk-UA" dirty="0"/>
              <a:t> і привідний м'язи стегна. </a:t>
            </a:r>
            <a:endParaRPr lang="uk-UA" dirty="0" smtClean="0"/>
          </a:p>
          <a:p>
            <a:r>
              <a:rPr lang="uk-UA" dirty="0" smtClean="0"/>
              <a:t>Задня гілка віддає </a:t>
            </a:r>
            <a:r>
              <a:rPr lang="uk-UA" i="1" dirty="0" err="1"/>
              <a:t>вертлужну</a:t>
            </a:r>
            <a:r>
              <a:rPr lang="uk-UA" i="1" dirty="0"/>
              <a:t> гілку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r. </a:t>
            </a:r>
            <a:r>
              <a:rPr lang="uk-UA" i="1" dirty="0" err="1"/>
              <a:t>acetabularis</a:t>
            </a:r>
            <a:r>
              <a:rPr lang="uk-UA" i="1" dirty="0" smtClean="0"/>
              <a:t>)</a:t>
            </a:r>
            <a:r>
              <a:rPr lang="uk-UA" dirty="0" smtClean="0"/>
              <a:t>, що </a:t>
            </a:r>
            <a:r>
              <a:rPr lang="uk-UA" dirty="0" err="1"/>
              <a:t>кровопостачає</a:t>
            </a:r>
            <a:r>
              <a:rPr lang="uk-UA" dirty="0" smtClean="0"/>
              <a:t> </a:t>
            </a:r>
            <a:r>
              <a:rPr lang="uk-UA" dirty="0"/>
              <a:t>стінки вертлюжної западини, проходить до голівки стегнової кістки в товщі її зв'язки. </a:t>
            </a:r>
            <a:endParaRPr lang="uk-UA" dirty="0" smtClean="0"/>
          </a:p>
        </p:txBody>
      </p:sp>
      <p:pic>
        <p:nvPicPr>
          <p:cNvPr id="4" name="Picture 6" descr="ÐÐ°ÑÑÐ¸Ð½ÐºÐ¸ Ð¿Ð¾ Ð·Ð°Ð¿ÑÐ¾ÑÑ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1208" r="6716" b="2420"/>
          <a:stretch/>
        </p:blipFill>
        <p:spPr bwMode="auto">
          <a:xfrm>
            <a:off x="0" y="1089639"/>
            <a:ext cx="51480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5934670"/>
            <a:ext cx="874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Затульна</a:t>
            </a:r>
            <a:r>
              <a:rPr lang="uk-UA" dirty="0"/>
              <a:t> артерія </a:t>
            </a:r>
            <a:r>
              <a:rPr lang="uk-UA" dirty="0" err="1"/>
              <a:t>кровопостачає</a:t>
            </a:r>
            <a:r>
              <a:rPr lang="uk-UA" dirty="0"/>
              <a:t> лобковий симфіз, кульшовий суглоб і ряд м'язів: клубово-поперековий, квадратний м'яз стегна, м'яз, що піднімає задній прохід, внутрішній і зовнішній </a:t>
            </a:r>
            <a:r>
              <a:rPr lang="uk-UA" dirty="0" err="1"/>
              <a:t>затульні</a:t>
            </a:r>
            <a:r>
              <a:rPr lang="uk-UA" dirty="0"/>
              <a:t> м'язи, </a:t>
            </a:r>
            <a:r>
              <a:rPr lang="uk-UA" dirty="0" smtClean="0"/>
              <a:t>гребінний, тонкий і привідні </a:t>
            </a:r>
            <a:r>
              <a:rPr lang="uk-UA" dirty="0"/>
              <a:t>м'язи </a:t>
            </a:r>
            <a:r>
              <a:rPr lang="uk-UA" dirty="0" smtClean="0"/>
              <a:t>стегна.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99592" y="4231455"/>
            <a:ext cx="1152128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2" r="949" b="7923"/>
          <a:stretch/>
        </p:blipFill>
        <p:spPr bwMode="auto">
          <a:xfrm>
            <a:off x="875664" y="1553562"/>
            <a:ext cx="43444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875664" y="4231455"/>
            <a:ext cx="1104048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09" y="11663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Нижня сіднична артерія </a:t>
            </a:r>
            <a:br>
              <a:rPr lang="uk-UA" b="1" i="1" dirty="0" smtClean="0"/>
            </a:br>
            <a:r>
              <a:rPr lang="uk-UA" b="1" i="1" dirty="0" smtClean="0"/>
              <a:t>(a. </a:t>
            </a:r>
            <a:r>
              <a:rPr lang="uk-UA" b="1" i="1" dirty="0" err="1" smtClean="0"/>
              <a:t>glutea</a:t>
            </a:r>
            <a:r>
              <a:rPr lang="uk-UA" b="1" i="1" dirty="0" smtClean="0"/>
              <a:t> </a:t>
            </a:r>
            <a:r>
              <a:rPr lang="uk-UA" b="1" i="1" dirty="0" err="1" smtClean="0"/>
              <a:t>inferior</a:t>
            </a:r>
            <a:r>
              <a:rPr lang="uk-UA" b="1" i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240487"/>
            <a:ext cx="3851920" cy="563231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Нижня сіднична артерія</a:t>
            </a:r>
            <a:r>
              <a:rPr lang="uk-UA" b="1" i="1" dirty="0"/>
              <a:t> </a:t>
            </a:r>
            <a:r>
              <a:rPr lang="uk-UA" dirty="0" smtClean="0"/>
              <a:t>є </a:t>
            </a:r>
            <a:r>
              <a:rPr lang="uk-UA" dirty="0"/>
              <a:t>безпосереднім продовження переднього стовбура внутрішньої клубової артерії, </a:t>
            </a:r>
            <a:r>
              <a:rPr lang="uk-UA" dirty="0" smtClean="0"/>
              <a:t>виходить </a:t>
            </a:r>
            <a:r>
              <a:rPr lang="uk-UA" dirty="0"/>
              <a:t>з порожнини малого таза через </a:t>
            </a:r>
            <a:r>
              <a:rPr lang="uk-UA" dirty="0" err="1"/>
              <a:t>підгрушеподібний</a:t>
            </a:r>
            <a:r>
              <a:rPr lang="uk-UA" dirty="0"/>
              <a:t> отвір.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своєму шляху віддає </a:t>
            </a:r>
            <a:r>
              <a:rPr lang="uk-UA" b="1" i="1" dirty="0"/>
              <a:t>артерію, яка супроводжує сідничний нерв (a. </a:t>
            </a:r>
            <a:r>
              <a:rPr lang="uk-UA" b="1" i="1" dirty="0" err="1"/>
              <a:t>comitans</a:t>
            </a:r>
            <a:r>
              <a:rPr lang="uk-UA" b="1" i="1" dirty="0"/>
              <a:t> </a:t>
            </a:r>
            <a:r>
              <a:rPr lang="uk-UA" b="1" i="1" dirty="0" err="1"/>
              <a:t>nervi</a:t>
            </a:r>
            <a:r>
              <a:rPr lang="uk-UA" b="1" i="1" dirty="0"/>
              <a:t> </a:t>
            </a:r>
            <a:r>
              <a:rPr lang="uk-UA" b="1" i="1" dirty="0" err="1"/>
              <a:t>ischiadici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Нижня </a:t>
            </a:r>
            <a:r>
              <a:rPr lang="uk-UA" dirty="0"/>
              <a:t>сіднична артерія </a:t>
            </a:r>
            <a:r>
              <a:rPr lang="uk-UA" dirty="0" err="1"/>
              <a:t>кровозабезпечує</a:t>
            </a:r>
            <a:r>
              <a:rPr lang="uk-UA" dirty="0"/>
              <a:t> кульшовий суглоб, шкіру сідничної ділянки і ряд м'язів: великий сідничний, грушоподібний, великий привідний </a:t>
            </a:r>
            <a:r>
              <a:rPr lang="uk-UA" dirty="0" smtClean="0"/>
              <a:t>м'яз стегна</a:t>
            </a:r>
            <a:r>
              <a:rPr lang="uk-UA" dirty="0"/>
              <a:t>, внутрішній і зовнішній </a:t>
            </a:r>
            <a:r>
              <a:rPr lang="uk-UA" dirty="0" err="1" smtClean="0"/>
              <a:t>затульні</a:t>
            </a:r>
            <a:r>
              <a:rPr lang="uk-UA" dirty="0" smtClean="0"/>
              <a:t> м'язи, </a:t>
            </a:r>
            <a:r>
              <a:rPr lang="uk-UA" dirty="0"/>
              <a:t>квадратний </a:t>
            </a:r>
            <a:r>
              <a:rPr lang="uk-UA" dirty="0" smtClean="0"/>
              <a:t>м'яз стегна</a:t>
            </a:r>
            <a:r>
              <a:rPr lang="uk-UA" dirty="0"/>
              <a:t>, верхній і нижній </a:t>
            </a:r>
            <a:r>
              <a:rPr lang="uk-UA" dirty="0" smtClean="0"/>
              <a:t>подвійний </a:t>
            </a:r>
            <a:r>
              <a:rPr lang="uk-UA" dirty="0"/>
              <a:t>м'яз</a:t>
            </a:r>
            <a:r>
              <a:rPr lang="uk-UA" dirty="0" smtClean="0"/>
              <a:t>, </a:t>
            </a:r>
            <a:r>
              <a:rPr lang="uk-UA" dirty="0" err="1" smtClean="0"/>
              <a:t>напівсухожильний</a:t>
            </a:r>
            <a:r>
              <a:rPr lang="uk-UA" dirty="0" smtClean="0"/>
              <a:t> </a:t>
            </a:r>
            <a:r>
              <a:rPr lang="uk-UA" dirty="0"/>
              <a:t>м'яз</a:t>
            </a:r>
            <a:r>
              <a:rPr lang="uk-UA" dirty="0" smtClean="0"/>
              <a:t>, </a:t>
            </a:r>
            <a:r>
              <a:rPr lang="uk-UA" dirty="0" err="1"/>
              <a:t>напівперетинчастий</a:t>
            </a:r>
            <a:r>
              <a:rPr lang="uk-UA" dirty="0"/>
              <a:t> </a:t>
            </a:r>
            <a:r>
              <a:rPr lang="uk-UA" dirty="0" smtClean="0"/>
              <a:t>м'яз і </a:t>
            </a:r>
            <a:r>
              <a:rPr lang="uk-UA" dirty="0"/>
              <a:t>довгу головку двоголового м'яза стегна.</a:t>
            </a:r>
            <a:endParaRPr lang="ru-RU" dirty="0"/>
          </a:p>
        </p:txBody>
      </p:sp>
      <p:pic>
        <p:nvPicPr>
          <p:cNvPr id="8" name="Picture 6" descr="ÐÐ°ÑÑÐ¸Ð½ÐºÐ¸ Ð¿Ð¾ Ð·Ð°Ð¿ÑÐ¾ÑÑ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1208" r="6716" b="2420"/>
          <a:stretch/>
        </p:blipFill>
        <p:spPr bwMode="auto">
          <a:xfrm>
            <a:off x="-1" y="1772816"/>
            <a:ext cx="522007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587816" y="4653136"/>
            <a:ext cx="984184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9832" y="4647602"/>
            <a:ext cx="1512168" cy="0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2" r="949" b="7923"/>
          <a:stretch/>
        </p:blipFill>
        <p:spPr bwMode="auto">
          <a:xfrm>
            <a:off x="227593" y="2673619"/>
            <a:ext cx="43444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23157</TotalTime>
  <Words>3430</Words>
  <Application>Microsoft Office PowerPoint</Application>
  <PresentationFormat>Экран (4:3)</PresentationFormat>
  <Paragraphs>132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Артерії таза та нижньої кінцівки</vt:lpstr>
      <vt:lpstr>Загальна клубова артерія  (a. Iliaaca communis)</vt:lpstr>
      <vt:lpstr>Внутрішня клубова артерія  (a. iliaca interna)</vt:lpstr>
      <vt:lpstr>Пристінкові гілки</vt:lpstr>
      <vt:lpstr>Клубово-поперекова артерія  (a. iliolumbaris)</vt:lpstr>
      <vt:lpstr>Латеральні крижові артерії  (aa. sacrales laterales)</vt:lpstr>
      <vt:lpstr>Верхня сіднична артерія  (a. glutea superior)</vt:lpstr>
      <vt:lpstr>Затульна артерія  (a. obturatoria)</vt:lpstr>
      <vt:lpstr>Нижня сіднична артерія  (a. glutea inferior)</vt:lpstr>
      <vt:lpstr>Вісцеральні гілки</vt:lpstr>
      <vt:lpstr>Пупкова артерія (a. umbilicalis)</vt:lpstr>
      <vt:lpstr>Маткова артерія (a. uterina)</vt:lpstr>
      <vt:lpstr>Середня прямокишкова артерія  (a. rectalis media)</vt:lpstr>
      <vt:lpstr>Внутрішня статева артерія (a. pudenda interna)</vt:lpstr>
      <vt:lpstr>Презентация PowerPoint</vt:lpstr>
      <vt:lpstr>Зовнішня клубова артерія  (a. iliaca externa)</vt:lpstr>
      <vt:lpstr>Нижня надчеревна артерія  (a. epigastrica inferior)</vt:lpstr>
      <vt:lpstr>Презентация PowerPoint</vt:lpstr>
      <vt:lpstr>Презентация PowerPoint</vt:lpstr>
      <vt:lpstr>Стегнова артерія (a. femoralis)</vt:lpstr>
      <vt:lpstr>Презентация PowerPoint</vt:lpstr>
      <vt:lpstr>Презентация PowerPoint</vt:lpstr>
      <vt:lpstr>Презентация PowerPoint</vt:lpstr>
      <vt:lpstr>Глибока артерія стегна (a. profunda femoris)</vt:lpstr>
      <vt:lpstr>Презентация PowerPoint</vt:lpstr>
      <vt:lpstr>Презентация PowerPoint</vt:lpstr>
      <vt:lpstr>Підколінна артерія (a. poplitea)</vt:lpstr>
      <vt:lpstr>Задня великогомілкова артерія  (a. tibialis posterior)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488</cp:revision>
  <dcterms:created xsi:type="dcterms:W3CDTF">2018-04-01T12:45:45Z</dcterms:created>
  <dcterms:modified xsi:type="dcterms:W3CDTF">2020-04-04T19:44:22Z</dcterms:modified>
</cp:coreProperties>
</file>